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0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sldSz cx="9144000" cy="6858000" type="screen4x3"/>
  <p:notesSz cx="6858000" cy="9144000"/>
  <p:defaultTextStyle>
    <a:defPPr>
      <a:defRPr lang="en-US"/>
    </a:defPPr>
    <a:lvl1pPr marL="0" algn="l" defTabSz="914400" rtl="0" latinLnBrk="0">
      <a:defRPr sz="1800" kern="1200">
        <a:solidFill>
          <a:schemeClr val="tx1"/>
        </a:solidFill>
        <a:latin typeface="+mn-lt"/>
        <a:ea typeface="+mn-ea"/>
        <a:cs typeface="+mn-cs"/>
      </a:defRPr>
    </a:lvl1pPr>
    <a:lvl2pPr marL="457200" algn="l" defTabSz="914400" rtl="0" latinLnBrk="0">
      <a:defRPr sz="1800" kern="1200">
        <a:solidFill>
          <a:schemeClr val="tx1"/>
        </a:solidFill>
        <a:latin typeface="+mn-lt"/>
        <a:ea typeface="+mn-ea"/>
        <a:cs typeface="+mn-cs"/>
      </a:defRPr>
    </a:lvl2pPr>
    <a:lvl3pPr marL="914400" algn="l" defTabSz="914400" rtl="0" latinLnBrk="0">
      <a:defRPr sz="1800" kern="1200">
        <a:solidFill>
          <a:schemeClr val="tx1"/>
        </a:solidFill>
        <a:latin typeface="+mn-lt"/>
        <a:ea typeface="+mn-ea"/>
        <a:cs typeface="+mn-cs"/>
      </a:defRPr>
    </a:lvl3pPr>
    <a:lvl4pPr marL="1371600" algn="l" defTabSz="914400" rtl="0" latinLnBrk="0">
      <a:defRPr sz="1800" kern="1200">
        <a:solidFill>
          <a:schemeClr val="tx1"/>
        </a:solidFill>
        <a:latin typeface="+mn-lt"/>
        <a:ea typeface="+mn-ea"/>
        <a:cs typeface="+mn-cs"/>
      </a:defRPr>
    </a:lvl4pPr>
    <a:lvl5pPr marL="1828800" algn="l" defTabSz="914400" rtl="0" latinLnBrk="0">
      <a:defRPr sz="1800" kern="1200">
        <a:solidFill>
          <a:schemeClr val="tx1"/>
        </a:solidFill>
        <a:latin typeface="+mn-lt"/>
        <a:ea typeface="+mn-ea"/>
        <a:cs typeface="+mn-cs"/>
      </a:defRPr>
    </a:lvl5pPr>
    <a:lvl6pPr marL="2286000" algn="l" defTabSz="914400" rtl="0" latinLnBrk="0">
      <a:defRPr sz="1800" kern="1200">
        <a:solidFill>
          <a:schemeClr val="tx1"/>
        </a:solidFill>
        <a:latin typeface="+mn-lt"/>
        <a:ea typeface="+mn-ea"/>
        <a:cs typeface="+mn-cs"/>
      </a:defRPr>
    </a:lvl6pPr>
    <a:lvl7pPr marL="2743200" algn="l" defTabSz="914400" rtl="0" latinLnBrk="0">
      <a:defRPr sz="1800" kern="1200">
        <a:solidFill>
          <a:schemeClr val="tx1"/>
        </a:solidFill>
        <a:latin typeface="+mn-lt"/>
        <a:ea typeface="+mn-ea"/>
        <a:cs typeface="+mn-cs"/>
      </a:defRPr>
    </a:lvl7pPr>
    <a:lvl8pPr marL="3200400" algn="l" defTabSz="914400" rtl="0" latinLnBrk="0">
      <a:defRPr sz="1800" kern="1200">
        <a:solidFill>
          <a:schemeClr val="tx1"/>
        </a:solidFill>
        <a:latin typeface="+mn-lt"/>
        <a:ea typeface="+mn-ea"/>
        <a:cs typeface="+mn-cs"/>
      </a:defRPr>
    </a:lvl8pPr>
    <a:lvl9pPr marL="3657600" algn="l" defTabSz="914400" rtl="0" latinLnBrk="0">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4" d="100"/>
          <a:sy n="64" d="100"/>
        </p:scale>
        <p:origin x="-1542" y="-10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bg>
      <p:bgRef idx="1001">
        <a:schemeClr val="bg2"/>
      </p:bgRef>
    </p:bg>
    <p:spTree>
      <p:nvGrpSpPr>
        <p:cNvPr id="1" name=""/>
        <p:cNvGrpSpPr/>
        <p:nvPr/>
      </p:nvGrpSpPr>
      <p:grpSpPr>
        <a:xfrm>
          <a:off x="0" y="0"/>
          <a:ext cx="0" cy="0"/>
          <a:chOff x="0" y="0"/>
          <a:chExt cx="0" cy="0"/>
        </a:xfrm>
      </p:grpSpPr>
      <p:sp>
        <p:nvSpPr>
          <p:cNvPr id="15" name="Прямоугольник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Прямоугольник 18"/>
          <p:cNvSpPr>
            <a:spLocks noChangeArrowheads="1"/>
          </p:cNvSpPr>
          <p:nvPr/>
        </p:nvSpPr>
        <p:spPr bwMode="white">
          <a:xfrm>
            <a:off x="8991600" y="3048"/>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Прямоугольник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Прямоугольник 15"/>
          <p:cNvSpPr>
            <a:spLocks noChangeArrowheads="1"/>
          </p:cNvSpPr>
          <p:nvPr/>
        </p:nvSpPr>
        <p:spPr bwMode="white">
          <a:xfrm>
            <a:off x="0" y="0"/>
            <a:ext cx="9144000" cy="25146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Прямоугольник 11"/>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Подзаголовок 8"/>
          <p:cNvSpPr>
            <a:spLocks noGrp="1"/>
          </p:cNvSpPr>
          <p:nvPr>
            <p:ph type="subTitle" idx="1"/>
          </p:nvPr>
        </p:nvSpPr>
        <p:spPr>
          <a:xfrm>
            <a:off x="1371600" y="2819400"/>
            <a:ext cx="6400800" cy="1752600"/>
          </a:xfrm>
        </p:spPr>
        <p:txBody>
          <a:bodyPr/>
          <a:lstStyle>
            <a:lvl1pPr marL="0" indent="0" algn="ctr">
              <a:buNone/>
              <a:defRPr sz="1600" b="1" cap="all" spc="25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28" name="Дата 27"/>
          <p:cNvSpPr>
            <a:spLocks noGrp="1"/>
          </p:cNvSpPr>
          <p:nvPr>
            <p:ph type="dt" sz="half" idx="10"/>
          </p:nvPr>
        </p:nvSpPr>
        <p:spPr/>
        <p:txBody>
          <a:bodyPr/>
          <a:lstStyle/>
          <a:p>
            <a:fld id="{7EAF463A-BC7C-46EE-9F1E-7F377CCA4891}" type="datetimeFigureOut">
              <a:rPr lang="en-US" smtClean="0"/>
              <a:pPr/>
              <a:t>9/1/2021</a:t>
            </a:fld>
            <a:endParaRPr lang="en-US"/>
          </a:p>
        </p:txBody>
      </p:sp>
      <p:sp>
        <p:nvSpPr>
          <p:cNvPr id="17" name="Нижний колонтитул 16"/>
          <p:cNvSpPr>
            <a:spLocks noGrp="1"/>
          </p:cNvSpPr>
          <p:nvPr>
            <p:ph type="ftr" sz="quarter" idx="11"/>
          </p:nvPr>
        </p:nvSpPr>
        <p:spPr/>
        <p:txBody>
          <a:bodyPr/>
          <a:lstStyle/>
          <a:p>
            <a:endParaRPr lang="en-US"/>
          </a:p>
        </p:txBody>
      </p:sp>
      <p:sp>
        <p:nvSpPr>
          <p:cNvPr id="7" name="Прямая соединительная линия 6"/>
          <p:cNvSpPr>
            <a:spLocks noChangeShapeType="1"/>
          </p:cNvSpPr>
          <p:nvPr/>
        </p:nvSpPr>
        <p:spPr bwMode="auto">
          <a:xfrm>
            <a:off x="155448" y="2420112"/>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Прямоугольник 9"/>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Овал 12"/>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Овал 13"/>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Номер слайда 28"/>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A483448D-3A78-4528-A469-B745A65DA480}" type="slidenum">
              <a:rPr lang="en-US" smtClean="0"/>
              <a:pPr/>
              <a:t>‹#›</a:t>
            </a:fld>
            <a:endParaRPr lang="en-US"/>
          </a:p>
        </p:txBody>
      </p:sp>
      <p:sp>
        <p:nvSpPr>
          <p:cNvPr id="8" name="Заголовок 7"/>
          <p:cNvSpPr>
            <a:spLocks noGrp="1"/>
          </p:cNvSpPr>
          <p:nvPr>
            <p:ph type="ctrTitle"/>
          </p:nvPr>
        </p:nvSpPr>
        <p:spPr>
          <a:xfrm>
            <a:off x="685800" y="381000"/>
            <a:ext cx="7772400" cy="1752600"/>
          </a:xfrm>
        </p:spPr>
        <p:txBody>
          <a:bodyPr anchor="b"/>
          <a:lstStyle>
            <a:lvl1pPr>
              <a:defRPr sz="4200">
                <a:solidFill>
                  <a:schemeClr val="accent1"/>
                </a:solidFill>
              </a:defRPr>
            </a:lvl1pPr>
          </a:lstStyle>
          <a:p>
            <a:r>
              <a:rPr kumimoji="0" lang="ru-RU" smtClean="0"/>
              <a:t>Образец заголовка</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bg>
      <p:bgRef idx="1001">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solidFill>
                  <a:schemeClr val="accent3">
                    <a:shade val="75000"/>
                  </a:schemeClr>
                </a:solidFill>
              </a:defRPr>
            </a:lvl1pPr>
          </a:lstStyle>
          <a:p>
            <a:r>
              <a:rPr kumimoji="0" lang="ru-RU" smtClean="0"/>
              <a:t>Образец заголовка</a:t>
            </a:r>
            <a:endParaRPr kumimoji="0" lang="en-US"/>
          </a:p>
        </p:txBody>
      </p:sp>
      <p:sp>
        <p:nvSpPr>
          <p:cNvPr id="4" name="Дата 3"/>
          <p:cNvSpPr>
            <a:spLocks noGrp="1"/>
          </p:cNvSpPr>
          <p:nvPr>
            <p:ph type="dt" sz="half" idx="10"/>
          </p:nvPr>
        </p:nvSpPr>
        <p:spPr/>
        <p:txBody>
          <a:bodyPr/>
          <a:lstStyle/>
          <a:p>
            <a:fld id="{7EAF463A-BC7C-46EE-9F1E-7F377CCA4891}" type="datetimeFigureOut">
              <a:rPr lang="en-US" smtClean="0"/>
              <a:pPr/>
              <a:t>9/1/2021</a:t>
            </a:fld>
            <a:endParaRPr lang="en-US"/>
          </a:p>
        </p:txBody>
      </p:sp>
      <p:sp>
        <p:nvSpPr>
          <p:cNvPr id="5" name="Нижний колонтитул 4"/>
          <p:cNvSpPr>
            <a:spLocks noGrp="1"/>
          </p:cNvSpPr>
          <p:nvPr>
            <p:ph type="ftr" sz="quarter" idx="11"/>
          </p:nvPr>
        </p:nvSpPr>
        <p:spPr/>
        <p:txBody>
          <a:bodyPr/>
          <a:lstStyle/>
          <a:p>
            <a:endParaRPr lang="en-US"/>
          </a:p>
        </p:txBody>
      </p:sp>
      <p:sp>
        <p:nvSpPr>
          <p:cNvPr id="6" name="Номер слайда 5"/>
          <p:cNvSpPr>
            <a:spLocks noGrp="1"/>
          </p:cNvSpPr>
          <p:nvPr>
            <p:ph type="sldNum" sz="quarter" idx="12"/>
          </p:nvPr>
        </p:nvSpPr>
        <p:spPr>
          <a:xfrm>
            <a:off x="4361688" y="1026372"/>
            <a:ext cx="457200" cy="441325"/>
          </a:xfrm>
        </p:spPr>
        <p:txBody>
          <a:bodyPr/>
          <a:lstStyle/>
          <a:p>
            <a:fld id="{A483448D-3A78-4528-A469-B745A65DA480}" type="slidenum">
              <a:rPr lang="en-US" smtClean="0"/>
              <a:pPr/>
              <a:t>‹#›</a:t>
            </a:fld>
            <a:endParaRPr lang="en-US"/>
          </a:p>
        </p:txBody>
      </p:sp>
      <p:sp>
        <p:nvSpPr>
          <p:cNvPr id="8" name="Содержимое 7"/>
          <p:cNvSpPr>
            <a:spLocks noGrp="1"/>
          </p:cNvSpPr>
          <p:nvPr>
            <p:ph sz="quarter" idx="1"/>
          </p:nvPr>
        </p:nvSpPr>
        <p:spPr>
          <a:xfrm>
            <a:off x="301752" y="1527048"/>
            <a:ext cx="8503920" cy="4572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bg>
      <p:bgRef idx="1001">
        <a:schemeClr val="bg1"/>
      </p:bgRef>
    </p:bg>
    <p:spTree>
      <p:nvGrpSpPr>
        <p:cNvPr id="1" name=""/>
        <p:cNvGrpSpPr/>
        <p:nvPr/>
      </p:nvGrpSpPr>
      <p:grpSpPr>
        <a:xfrm>
          <a:off x="0" y="0"/>
          <a:ext cx="0" cy="0"/>
          <a:chOff x="0" y="0"/>
          <a:chExt cx="0" cy="0"/>
        </a:xfrm>
      </p:grpSpPr>
      <p:sp>
        <p:nvSpPr>
          <p:cNvPr id="17" name="Прямоугольник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Прямоугольник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Прямоугольник 15"/>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Прямоугольник 17"/>
          <p:cNvSpPr>
            <a:spLocks noChangeArrowheads="1"/>
          </p:cNvSpPr>
          <p:nvPr/>
        </p:nvSpPr>
        <p:spPr bwMode="white">
          <a:xfrm>
            <a:off x="8991600" y="1905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Прямоугольник 18"/>
          <p:cNvSpPr>
            <a:spLocks noChangeArrowheads="1"/>
          </p:cNvSpPr>
          <p:nvPr/>
        </p:nvSpPr>
        <p:spPr bwMode="white">
          <a:xfrm>
            <a:off x="152400" y="2286000"/>
            <a:ext cx="8833104" cy="304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Прямоугольник 11"/>
          <p:cNvSpPr>
            <a:spLocks noChangeArrowheads="1"/>
          </p:cNvSpPr>
          <p:nvPr/>
        </p:nvSpPr>
        <p:spPr bwMode="auto">
          <a:xfrm>
            <a:off x="155448" y="142352"/>
            <a:ext cx="8833104" cy="2139696"/>
          </a:xfrm>
          <a:prstGeom prst="rect">
            <a:avLst/>
          </a:prstGeom>
          <a:solidFill>
            <a:schemeClr val="accent1"/>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Текст 2"/>
          <p:cNvSpPr>
            <a:spLocks noGrp="1"/>
          </p:cNvSpPr>
          <p:nvPr>
            <p:ph type="body" idx="1"/>
          </p:nvPr>
        </p:nvSpPr>
        <p:spPr>
          <a:xfrm>
            <a:off x="1368426" y="2743200"/>
            <a:ext cx="6480174" cy="1673225"/>
          </a:xfrm>
        </p:spPr>
        <p:txBody>
          <a:bodyPr anchor="t"/>
          <a:lstStyle>
            <a:lvl1pPr marL="0" indent="0" algn="ctr">
              <a:buNone/>
              <a:defRPr sz="1600" b="1" cap="all" spc="25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13" name="Прямоугольник 12"/>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Прямоугольник 13"/>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5" name="Нижний колонтитул 4"/>
          <p:cNvSpPr>
            <a:spLocks noGrp="1"/>
          </p:cNvSpPr>
          <p:nvPr>
            <p:ph type="ftr" sz="quarter" idx="11"/>
          </p:nvPr>
        </p:nvSpPr>
        <p:spPr/>
        <p:txBody>
          <a:bodyPr/>
          <a:lstStyle/>
          <a:p>
            <a:endParaRPr lang="en-US"/>
          </a:p>
        </p:txBody>
      </p:sp>
      <p:sp>
        <p:nvSpPr>
          <p:cNvPr id="4" name="Дата 3"/>
          <p:cNvSpPr>
            <a:spLocks noGrp="1"/>
          </p:cNvSpPr>
          <p:nvPr>
            <p:ph type="dt" sz="half" idx="10"/>
          </p:nvPr>
        </p:nvSpPr>
        <p:spPr/>
        <p:txBody>
          <a:bodyPr/>
          <a:lstStyle/>
          <a:p>
            <a:fld id="{7EAF463A-BC7C-46EE-9F1E-7F377CCA4891}" type="datetimeFigureOut">
              <a:rPr lang="en-US" smtClean="0"/>
              <a:pPr/>
              <a:t>9/1/2021</a:t>
            </a:fld>
            <a:endParaRPr lang="en-US"/>
          </a:p>
        </p:txBody>
      </p:sp>
      <p:sp>
        <p:nvSpPr>
          <p:cNvPr id="8" name="Прямая соединительная линия 7"/>
          <p:cNvSpPr>
            <a:spLocks noChangeShapeType="1"/>
          </p:cNvSpPr>
          <p:nvPr/>
        </p:nvSpPr>
        <p:spPr bwMode="auto">
          <a:xfrm>
            <a:off x="152400" y="2438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Овал 9"/>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Овал 10"/>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Номер слайда 5"/>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A483448D-3A78-4528-A469-B745A65DA480}" type="slidenum">
              <a:rPr lang="en-US" smtClean="0"/>
              <a:pPr/>
              <a:t>‹#›</a:t>
            </a:fld>
            <a:endParaRPr lang="en-US"/>
          </a:p>
        </p:txBody>
      </p:sp>
      <p:sp>
        <p:nvSpPr>
          <p:cNvPr id="2" name="Заголовок 1"/>
          <p:cNvSpPr>
            <a:spLocks noGrp="1"/>
          </p:cNvSpPr>
          <p:nvPr>
            <p:ph type="title"/>
          </p:nvPr>
        </p:nvSpPr>
        <p:spPr>
          <a:xfrm>
            <a:off x="722313" y="533400"/>
            <a:ext cx="7772400" cy="1524000"/>
          </a:xfrm>
        </p:spPr>
        <p:txBody>
          <a:bodyPr anchor="b"/>
          <a:lstStyle>
            <a:lvl1pPr algn="ctr">
              <a:buNone/>
              <a:defRPr sz="4200" b="0" cap="none" baseline="0">
                <a:solidFill>
                  <a:srgbClr val="FFFFFF"/>
                </a:solidFill>
              </a:defRPr>
            </a:lvl1pPr>
          </a:lstStyle>
          <a:p>
            <a:r>
              <a:rPr kumimoji="0" lang="ru-RU" smtClean="0"/>
              <a:t>Образец заголовка</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bg>
      <p:bgRef idx="1001">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01752" y="228600"/>
            <a:ext cx="8534400" cy="758952"/>
          </a:xfrm>
        </p:spPr>
        <p:txBody>
          <a:bodyPr/>
          <a:lstStyle/>
          <a:p>
            <a:r>
              <a:rPr kumimoji="0" lang="ru-RU" smtClean="0"/>
              <a:t>Образец заголовка</a:t>
            </a:r>
            <a:endParaRPr kumimoji="0" lang="en-US"/>
          </a:p>
        </p:txBody>
      </p:sp>
      <p:sp>
        <p:nvSpPr>
          <p:cNvPr id="5" name="Дата 4"/>
          <p:cNvSpPr>
            <a:spLocks noGrp="1"/>
          </p:cNvSpPr>
          <p:nvPr>
            <p:ph type="dt" sz="half" idx="10"/>
          </p:nvPr>
        </p:nvSpPr>
        <p:spPr>
          <a:xfrm>
            <a:off x="5791200" y="6409944"/>
            <a:ext cx="3044952" cy="365760"/>
          </a:xfrm>
        </p:spPr>
        <p:txBody>
          <a:bodyPr/>
          <a:lstStyle/>
          <a:p>
            <a:fld id="{7EAF463A-BC7C-46EE-9F1E-7F377CCA4891}" type="datetimeFigureOut">
              <a:rPr lang="en-US" smtClean="0"/>
              <a:pPr/>
              <a:t>9/1/2021</a:t>
            </a:fld>
            <a:endParaRPr lang="en-US"/>
          </a:p>
        </p:txBody>
      </p:sp>
      <p:sp>
        <p:nvSpPr>
          <p:cNvPr id="6" name="Нижний колонтитул 5"/>
          <p:cNvSpPr>
            <a:spLocks noGrp="1"/>
          </p:cNvSpPr>
          <p:nvPr>
            <p:ph type="ftr" sz="quarter" idx="11"/>
          </p:nvPr>
        </p:nvSpPr>
        <p:spPr/>
        <p:txBody>
          <a:bodyPr/>
          <a:lstStyle/>
          <a:p>
            <a:endParaRPr lang="en-US"/>
          </a:p>
        </p:txBody>
      </p:sp>
      <p:sp>
        <p:nvSpPr>
          <p:cNvPr id="7" name="Номер слайда 6"/>
          <p:cNvSpPr>
            <a:spLocks noGrp="1"/>
          </p:cNvSpPr>
          <p:nvPr>
            <p:ph type="sldNum" sz="quarter" idx="12"/>
          </p:nvPr>
        </p:nvSpPr>
        <p:spPr/>
        <p:txBody>
          <a:bodyPr/>
          <a:lstStyle/>
          <a:p>
            <a:fld id="{A483448D-3A78-4528-A469-B745A65DA480}" type="slidenum">
              <a:rPr lang="en-US" smtClean="0"/>
              <a:pPr/>
              <a:t>‹#›</a:t>
            </a:fld>
            <a:endParaRPr lang="en-US"/>
          </a:p>
        </p:txBody>
      </p:sp>
      <p:sp>
        <p:nvSpPr>
          <p:cNvPr id="8" name="Прямая соединительная линия 7"/>
          <p:cNvSpPr>
            <a:spLocks noChangeShapeType="1"/>
          </p:cNvSpPr>
          <p:nvPr/>
        </p:nvSpPr>
        <p:spPr bwMode="auto">
          <a:xfrm flipV="1">
            <a:off x="4563080" y="1575652"/>
            <a:ext cx="8921" cy="4819557"/>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Содержимое 9"/>
          <p:cNvSpPr>
            <a:spLocks noGrp="1"/>
          </p:cNvSpPr>
          <p:nvPr>
            <p:ph sz="half" idx="1"/>
          </p:nvPr>
        </p:nvSpPr>
        <p:spPr>
          <a:xfrm>
            <a:off x="301752" y="1371600"/>
            <a:ext cx="4038600" cy="4681728"/>
          </a:xfrm>
        </p:spPr>
        <p:txBody>
          <a:bodyPr/>
          <a:lstStyle>
            <a:lvl1pPr>
              <a:defRPr sz="2500"/>
            </a:lvl1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2" name="Содержимое 11"/>
          <p:cNvSpPr>
            <a:spLocks noGrp="1"/>
          </p:cNvSpPr>
          <p:nvPr>
            <p:ph sz="half" idx="2"/>
          </p:nvPr>
        </p:nvSpPr>
        <p:spPr>
          <a:xfrm>
            <a:off x="4800600" y="1371600"/>
            <a:ext cx="4038600" cy="4681728"/>
          </a:xfrm>
        </p:spPr>
        <p:txBody>
          <a:bodyPr/>
          <a:lstStyle>
            <a:lvl1pPr>
              <a:defRPr sz="2500"/>
            </a:lvl1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Сравнение">
    <p:bg>
      <p:bgRef idx="1001">
        <a:schemeClr val="bg2"/>
      </p:bgRef>
    </p:bg>
    <p:spTree>
      <p:nvGrpSpPr>
        <p:cNvPr id="1" name=""/>
        <p:cNvGrpSpPr/>
        <p:nvPr/>
      </p:nvGrpSpPr>
      <p:grpSpPr>
        <a:xfrm>
          <a:off x="0" y="0"/>
          <a:ext cx="0" cy="0"/>
          <a:chOff x="0" y="0"/>
          <a:chExt cx="0" cy="0"/>
        </a:xfrm>
      </p:grpSpPr>
      <p:sp>
        <p:nvSpPr>
          <p:cNvPr id="10" name="Прямая соединительная линия 9"/>
          <p:cNvSpPr>
            <a:spLocks noChangeShapeType="1"/>
          </p:cNvSpPr>
          <p:nvPr/>
        </p:nvSpPr>
        <p:spPr bwMode="auto">
          <a:xfrm flipV="1">
            <a:off x="4572000" y="2200275"/>
            <a:ext cx="0" cy="4187952"/>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Прямоугольник 19"/>
          <p:cNvSpPr>
            <a:spLocks noChangeArrowheads="1"/>
          </p:cNvSpPr>
          <p:nvPr/>
        </p:nvSpPr>
        <p:spPr bwMode="white">
          <a:xfrm>
            <a:off x="0" y="0"/>
            <a:ext cx="9144000" cy="1447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Прямоугольник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1" name="Прямоугольник 20"/>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2" name="Прямоугольник 21"/>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Прямоугольник 10"/>
          <p:cNvSpPr/>
          <p:nvPr/>
        </p:nvSpPr>
        <p:spPr>
          <a:xfrm>
            <a:off x="152400" y="1371600"/>
            <a:ext cx="8833104" cy="914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Прямоугольник 12"/>
          <p:cNvSpPr>
            <a:spLocks noChangeArrowheads="1"/>
          </p:cNvSpPr>
          <p:nvPr/>
        </p:nvSpPr>
        <p:spPr bwMode="auto">
          <a:xfrm>
            <a:off x="145923" y="6391656"/>
            <a:ext cx="8833104" cy="310896"/>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Текст 2"/>
          <p:cNvSpPr>
            <a:spLocks noGrp="1"/>
          </p:cNvSpPr>
          <p:nvPr>
            <p:ph type="body" idx="1"/>
          </p:nvPr>
        </p:nvSpPr>
        <p:spPr>
          <a:xfrm>
            <a:off x="301752" y="1524000"/>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791330" y="1524000"/>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7" name="Дата 6"/>
          <p:cNvSpPr>
            <a:spLocks noGrp="1"/>
          </p:cNvSpPr>
          <p:nvPr>
            <p:ph type="dt" sz="half" idx="10"/>
          </p:nvPr>
        </p:nvSpPr>
        <p:spPr/>
        <p:txBody>
          <a:bodyPr/>
          <a:lstStyle/>
          <a:p>
            <a:fld id="{7EAF463A-BC7C-46EE-9F1E-7F377CCA4891}" type="datetimeFigureOut">
              <a:rPr lang="en-US" smtClean="0"/>
              <a:pPr/>
              <a:t>9/1/2021</a:t>
            </a:fld>
            <a:endParaRPr lang="en-US"/>
          </a:p>
        </p:txBody>
      </p:sp>
      <p:sp>
        <p:nvSpPr>
          <p:cNvPr id="8" name="Нижний колонтитул 7"/>
          <p:cNvSpPr>
            <a:spLocks noGrp="1"/>
          </p:cNvSpPr>
          <p:nvPr>
            <p:ph type="ftr" sz="quarter" idx="11"/>
          </p:nvPr>
        </p:nvSpPr>
        <p:spPr>
          <a:xfrm>
            <a:off x="304800" y="6409944"/>
            <a:ext cx="3581400" cy="365760"/>
          </a:xfrm>
        </p:spPr>
        <p:txBody>
          <a:bodyPr/>
          <a:lstStyle/>
          <a:p>
            <a:endParaRPr lang="en-US"/>
          </a:p>
        </p:txBody>
      </p:sp>
      <p:sp>
        <p:nvSpPr>
          <p:cNvPr id="15" name="Прямая соединительная линия 14"/>
          <p:cNvSpPr>
            <a:spLocks noChangeShapeType="1"/>
          </p:cNvSpPr>
          <p:nvPr/>
        </p:nvSpPr>
        <p:spPr bwMode="auto">
          <a:xfrm>
            <a:off x="152400" y="128016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8" name="Прямоугольник 1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4" name="Содержимое 23"/>
          <p:cNvSpPr>
            <a:spLocks noGrp="1"/>
          </p:cNvSpPr>
          <p:nvPr>
            <p:ph sz="quarter" idx="2"/>
          </p:nvPr>
        </p:nvSpPr>
        <p:spPr>
          <a:xfrm>
            <a:off x="301752" y="2471383"/>
            <a:ext cx="4041648" cy="3818404"/>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6" name="Содержимое 25"/>
          <p:cNvSpPr>
            <a:spLocks noGrp="1"/>
          </p:cNvSpPr>
          <p:nvPr>
            <p:ph sz="quarter" idx="4"/>
          </p:nvPr>
        </p:nvSpPr>
        <p:spPr>
          <a:xfrm>
            <a:off x="4800600" y="2471383"/>
            <a:ext cx="4038600" cy="3822192"/>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5" name="Овал 24"/>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Овал 26"/>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Номер слайда 8"/>
          <p:cNvSpPr>
            <a:spLocks noGrp="1"/>
          </p:cNvSpPr>
          <p:nvPr>
            <p:ph type="sldNum" sz="quarter" idx="12"/>
          </p:nvPr>
        </p:nvSpPr>
        <p:spPr>
          <a:xfrm>
            <a:off x="4343400" y="1042416"/>
            <a:ext cx="457200" cy="441325"/>
          </a:xfrm>
        </p:spPr>
        <p:txBody>
          <a:bodyPr/>
          <a:lstStyle>
            <a:lvl1pPr algn="ctr">
              <a:defRPr/>
            </a:lvl1pPr>
          </a:lstStyle>
          <a:p>
            <a:fld id="{A483448D-3A78-4528-A469-B745A65DA480}" type="slidenum">
              <a:rPr lang="en-US" smtClean="0"/>
              <a:pPr/>
              <a:t>‹#›</a:t>
            </a:fld>
            <a:endParaRPr lang="en-US"/>
          </a:p>
        </p:txBody>
      </p:sp>
      <p:sp>
        <p:nvSpPr>
          <p:cNvPr id="23" name="Заголовок 22"/>
          <p:cNvSpPr>
            <a:spLocks noGrp="1"/>
          </p:cNvSpPr>
          <p:nvPr>
            <p:ph type="title"/>
          </p:nvPr>
        </p:nvSpPr>
        <p:spPr/>
        <p:txBody>
          <a:bodyPr rtlCol="0" anchor="b" anchorCtr="0"/>
          <a:lstStyle/>
          <a:p>
            <a:r>
              <a:rPr kumimoji="0" lang="ru-RU" smtClean="0"/>
              <a:t>Образец заголовка</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p>
            <a:fld id="{7EAF463A-BC7C-46EE-9F1E-7F377CCA4891}" type="datetimeFigureOut">
              <a:rPr lang="en-US" smtClean="0"/>
              <a:pPr/>
              <a:t>9/1/2021</a:t>
            </a:fld>
            <a:endParaRPr lang="en-US"/>
          </a:p>
        </p:txBody>
      </p:sp>
      <p:sp>
        <p:nvSpPr>
          <p:cNvPr id="4" name="Нижний колонтитул 3"/>
          <p:cNvSpPr>
            <a:spLocks noGrp="1"/>
          </p:cNvSpPr>
          <p:nvPr>
            <p:ph type="ftr" sz="quarter" idx="11"/>
          </p:nvPr>
        </p:nvSpPr>
        <p:spPr/>
        <p:txBody>
          <a:bodyPr/>
          <a:lstStyle/>
          <a:p>
            <a:endParaRPr lang="en-US"/>
          </a:p>
        </p:txBody>
      </p:sp>
      <p:sp>
        <p:nvSpPr>
          <p:cNvPr id="5" name="Номер слайда 4"/>
          <p:cNvSpPr>
            <a:spLocks noGrp="1"/>
          </p:cNvSpPr>
          <p:nvPr>
            <p:ph type="sldNum" sz="quarter" idx="12"/>
          </p:nvPr>
        </p:nvSpPr>
        <p:spPr>
          <a:xfrm>
            <a:off x="4343400" y="1036020"/>
            <a:ext cx="457200" cy="441325"/>
          </a:xfrm>
        </p:spPr>
        <p:txBody>
          <a:bodyPr/>
          <a:lstStyle/>
          <a:p>
            <a:fld id="{A483448D-3A78-4528-A469-B745A65DA480}"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7" name="Прямоугольник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Прямоугольник 7"/>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Прямоугольник 9"/>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Прямоугольник 8"/>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Прямоугольник 4"/>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6" name="Прямоугольник 5"/>
          <p:cNvSpPr>
            <a:spLocks noChangeArrowheads="1"/>
          </p:cNvSpPr>
          <p:nvPr/>
        </p:nvSpPr>
        <p:spPr bwMode="auto">
          <a:xfrm>
            <a:off x="152400" y="158496"/>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 name="Дата 1"/>
          <p:cNvSpPr>
            <a:spLocks noGrp="1"/>
          </p:cNvSpPr>
          <p:nvPr>
            <p:ph type="dt" sz="half" idx="10"/>
          </p:nvPr>
        </p:nvSpPr>
        <p:spPr/>
        <p:txBody>
          <a:bodyPr/>
          <a:lstStyle/>
          <a:p>
            <a:fld id="{7EAF463A-BC7C-46EE-9F1E-7F377CCA4891}" type="datetimeFigureOut">
              <a:rPr lang="en-US" smtClean="0"/>
              <a:pPr/>
              <a:t>9/1/2021</a:t>
            </a:fld>
            <a:endParaRPr lang="en-US"/>
          </a:p>
        </p:txBody>
      </p:sp>
      <p:sp>
        <p:nvSpPr>
          <p:cNvPr id="3" name="Нижний колонтитул 2"/>
          <p:cNvSpPr>
            <a:spLocks noGrp="1"/>
          </p:cNvSpPr>
          <p:nvPr>
            <p:ph type="ftr" sz="quarter" idx="11"/>
          </p:nvPr>
        </p:nvSpPr>
        <p:spPr/>
        <p:txBody>
          <a:bodyPr/>
          <a:lstStyle/>
          <a:p>
            <a:endParaRPr lang="en-US"/>
          </a:p>
        </p:txBody>
      </p:sp>
      <p:sp>
        <p:nvSpPr>
          <p:cNvPr id="4" name="Номер слайда 3"/>
          <p:cNvSpPr>
            <a:spLocks noGrp="1"/>
          </p:cNvSpPr>
          <p:nvPr>
            <p:ph type="sldNum" sz="quarter" idx="12"/>
          </p:nvPr>
        </p:nvSpPr>
        <p:spPr>
          <a:xfrm>
            <a:off x="4267200" y="6324600"/>
            <a:ext cx="609600" cy="441324"/>
          </a:xfrm>
        </p:spPr>
        <p:txBody>
          <a:bodyPr/>
          <a:lstStyle>
            <a:lvl1pPr>
              <a:defRPr>
                <a:solidFill>
                  <a:srgbClr val="FFFFFF"/>
                </a:solidFill>
              </a:defRPr>
            </a:lvl1pPr>
          </a:lstStyle>
          <a:p>
            <a:fld id="{A483448D-3A78-4528-A469-B745A65DA480}"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bg>
      <p:bgRef idx="1001">
        <a:schemeClr val="bg1"/>
      </p:bgRef>
    </p:bg>
    <p:spTree>
      <p:nvGrpSpPr>
        <p:cNvPr id="1" name=""/>
        <p:cNvGrpSpPr/>
        <p:nvPr/>
      </p:nvGrpSpPr>
      <p:grpSpPr>
        <a:xfrm>
          <a:off x="0" y="0"/>
          <a:ext cx="0" cy="0"/>
          <a:chOff x="0" y="0"/>
          <a:chExt cx="0" cy="0"/>
        </a:xfrm>
      </p:grpSpPr>
      <p:sp>
        <p:nvSpPr>
          <p:cNvPr id="19" name="Прямоугольник 18"/>
          <p:cNvSpPr>
            <a:spLocks noChangeArrowheads="1"/>
          </p:cNvSpPr>
          <p:nvPr/>
        </p:nvSpPr>
        <p:spPr bwMode="auto">
          <a:xfrm>
            <a:off x="152400" y="152400"/>
            <a:ext cx="8833104" cy="304800"/>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Прямоугольник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Прямоугольник 17"/>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Прямоугольник 15"/>
          <p:cNvSpPr>
            <a:spLocks noChangeArrowheads="1"/>
          </p:cNvSpPr>
          <p:nvPr/>
        </p:nvSpPr>
        <p:spPr bwMode="white">
          <a:xfrm>
            <a:off x="0" y="0"/>
            <a:ext cx="9144000" cy="118872"/>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Прямоугольник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3" name="Прямоугольник 12"/>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Заголовок 1"/>
          <p:cNvSpPr>
            <a:spLocks noGrp="1"/>
          </p:cNvSpPr>
          <p:nvPr>
            <p:ph type="title"/>
          </p:nvPr>
        </p:nvSpPr>
        <p:spPr>
          <a:xfrm>
            <a:off x="381000" y="914400"/>
            <a:ext cx="2362200" cy="990600"/>
          </a:xfrm>
        </p:spPr>
        <p:txBody>
          <a:bodyPr anchor="b">
            <a:noAutofit/>
          </a:bodyPr>
          <a:lstStyle>
            <a:lvl1pPr algn="l">
              <a:buNone/>
              <a:defRPr sz="2200" b="1">
                <a:solidFill>
                  <a:srgbClr val="FFFFFF"/>
                </a:solidFill>
              </a:defRPr>
            </a:lvl1pPr>
          </a:lstStyle>
          <a:p>
            <a:r>
              <a:rPr kumimoji="0" lang="ru-RU" smtClean="0"/>
              <a:t>Образец заголовка</a:t>
            </a:r>
            <a:endParaRPr kumimoji="0" lang="en-US"/>
          </a:p>
        </p:txBody>
      </p:sp>
      <p:sp>
        <p:nvSpPr>
          <p:cNvPr id="3" name="Текст 2"/>
          <p:cNvSpPr>
            <a:spLocks noGrp="1"/>
          </p:cNvSpPr>
          <p:nvPr>
            <p:ph type="body" idx="2"/>
          </p:nvPr>
        </p:nvSpPr>
        <p:spPr>
          <a:xfrm>
            <a:off x="381000" y="1981200"/>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eaLnBrk="1" latinLnBrk="0" hangingPunct="1"/>
            <a:r>
              <a:rPr kumimoji="0" lang="ru-RU" smtClean="0"/>
              <a:t>Образец текста</a:t>
            </a:r>
          </a:p>
        </p:txBody>
      </p:sp>
      <p:sp>
        <p:nvSpPr>
          <p:cNvPr id="8" name="Прямоугольник 7"/>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Прямая соединительная линия 8"/>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Содержимое 19"/>
          <p:cNvSpPr>
            <a:spLocks noGrp="1"/>
          </p:cNvSpPr>
          <p:nvPr>
            <p:ph sz="quarter" idx="1"/>
          </p:nvPr>
        </p:nvSpPr>
        <p:spPr>
          <a:xfrm>
            <a:off x="3124200" y="685800"/>
            <a:ext cx="5638800" cy="54102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0" name="Овал 9"/>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Овал 10"/>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Номер слайда 6"/>
          <p:cNvSpPr>
            <a:spLocks noGrp="1"/>
          </p:cNvSpPr>
          <p:nvPr>
            <p:ph type="sldNum" sz="quarter" idx="12"/>
          </p:nvPr>
        </p:nvSpPr>
        <p:spPr>
          <a:xfrm>
            <a:off x="1371600" y="312738"/>
            <a:ext cx="457200" cy="441325"/>
          </a:xfrm>
        </p:spPr>
        <p:txBody>
          <a:bodyPr/>
          <a:lstStyle>
            <a:lvl1pPr>
              <a:defRPr>
                <a:solidFill>
                  <a:schemeClr val="accent3">
                    <a:shade val="75000"/>
                  </a:schemeClr>
                </a:solidFill>
              </a:defRPr>
            </a:lvl1pPr>
          </a:lstStyle>
          <a:p>
            <a:fld id="{A483448D-3A78-4528-A469-B745A65DA480}" type="slidenum">
              <a:rPr lang="en-US" smtClean="0"/>
              <a:pPr/>
              <a:t>‹#›</a:t>
            </a:fld>
            <a:endParaRPr lang="en-US"/>
          </a:p>
        </p:txBody>
      </p:sp>
      <p:sp>
        <p:nvSpPr>
          <p:cNvPr id="21" name="Прямоугольник 20"/>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Дата 4"/>
          <p:cNvSpPr>
            <a:spLocks noGrp="1"/>
          </p:cNvSpPr>
          <p:nvPr>
            <p:ph type="dt" sz="half" idx="10"/>
          </p:nvPr>
        </p:nvSpPr>
        <p:spPr/>
        <p:txBody>
          <a:bodyPr/>
          <a:lstStyle/>
          <a:p>
            <a:fld id="{7EAF463A-BC7C-46EE-9F1E-7F377CCA4891}" type="datetimeFigureOut">
              <a:rPr lang="en-US" smtClean="0"/>
              <a:pPr/>
              <a:t>9/1/2021</a:t>
            </a:fld>
            <a:endParaRPr lang="en-US"/>
          </a:p>
        </p:txBody>
      </p:sp>
      <p:sp>
        <p:nvSpPr>
          <p:cNvPr id="6" name="Нижний колонтитул 5"/>
          <p:cNvSpPr>
            <a:spLocks noGrp="1"/>
          </p:cNvSpPr>
          <p:nvPr>
            <p:ph type="ftr" sz="quarter" idx="11"/>
          </p:nvPr>
        </p:nvSpPr>
        <p:spPr>
          <a:xfrm>
            <a:off x="301752" y="6410848"/>
            <a:ext cx="3383280" cy="365760"/>
          </a:xfrm>
        </p:spPr>
        <p:txBody>
          <a:bodyPr/>
          <a:lstStyle/>
          <a:p>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21" name="Прямая соединительная линия 20"/>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9" name="Прямоугольник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Прямоугольник 15"/>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Прямоугольник 16"/>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Прямоугольник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0" name="Прямоугольник 19"/>
          <p:cNvSpPr>
            <a:spLocks noChangeArrowheads="1"/>
          </p:cNvSpPr>
          <p:nvPr/>
        </p:nvSpPr>
        <p:spPr bwMode="auto">
          <a:xfrm>
            <a:off x="152400" y="152400"/>
            <a:ext cx="8833104" cy="301752"/>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Прямоугольник 7"/>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Прямоугольник 14"/>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Овал 11"/>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Овал 12"/>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Номер слайда 6"/>
          <p:cNvSpPr>
            <a:spLocks noGrp="1"/>
          </p:cNvSpPr>
          <p:nvPr>
            <p:ph type="sldNum" sz="quarter" idx="12"/>
          </p:nvPr>
        </p:nvSpPr>
        <p:spPr>
          <a:xfrm>
            <a:off x="1371600" y="312738"/>
            <a:ext cx="457200" cy="441325"/>
          </a:xfrm>
        </p:spPr>
        <p:txBody>
          <a:bodyPr/>
          <a:lstStyle/>
          <a:p>
            <a:fld id="{A483448D-3A78-4528-A469-B745A65DA480}" type="slidenum">
              <a:rPr lang="en-US" smtClean="0"/>
              <a:pPr/>
              <a:t>‹#›</a:t>
            </a:fld>
            <a:endParaRPr lang="en-US"/>
          </a:p>
        </p:txBody>
      </p:sp>
      <p:sp>
        <p:nvSpPr>
          <p:cNvPr id="2" name="Заголовок 1"/>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kumimoji="0" lang="ru-RU" smtClean="0"/>
              <a:t>Образец заголовка</a:t>
            </a:r>
            <a:endParaRPr kumimoji="0" lang="en-US"/>
          </a:p>
        </p:txBody>
      </p:sp>
      <p:sp>
        <p:nvSpPr>
          <p:cNvPr id="3" name="Рисунок 2"/>
          <p:cNvSpPr>
            <a:spLocks noGrp="1"/>
          </p:cNvSpPr>
          <p:nvPr>
            <p:ph type="pic" idx="1"/>
          </p:nvPr>
        </p:nvSpPr>
        <p:spPr>
          <a:xfrm>
            <a:off x="3000375" y="609600"/>
            <a:ext cx="5867400" cy="4267200"/>
          </a:xfrm>
        </p:spPr>
        <p:txBody>
          <a:bodyPr/>
          <a:lstStyle>
            <a:lvl1pPr marL="0" indent="0">
              <a:buNone/>
              <a:defRPr sz="3200"/>
            </a:lvl1pPr>
          </a:lstStyle>
          <a:p>
            <a:r>
              <a:rPr kumimoji="0" lang="ru-RU" smtClean="0"/>
              <a:t>Вставка рисунка</a:t>
            </a:r>
            <a:endParaRPr kumimoji="0" lang="en-US" dirty="0"/>
          </a:p>
        </p:txBody>
      </p:sp>
      <p:sp>
        <p:nvSpPr>
          <p:cNvPr id="4" name="Текст 3"/>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
        <p:nvSpPr>
          <p:cNvPr id="22" name="Прямоугольник 21"/>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Дата 4"/>
          <p:cNvSpPr>
            <a:spLocks noGrp="1"/>
          </p:cNvSpPr>
          <p:nvPr>
            <p:ph type="dt" sz="half" idx="10"/>
          </p:nvPr>
        </p:nvSpPr>
        <p:spPr>
          <a:xfrm>
            <a:off x="5788152" y="6404984"/>
            <a:ext cx="3044952" cy="365760"/>
          </a:xfrm>
        </p:spPr>
        <p:txBody>
          <a:bodyPr/>
          <a:lstStyle/>
          <a:p>
            <a:fld id="{7EAF463A-BC7C-46EE-9F1E-7F377CCA4891}" type="datetimeFigureOut">
              <a:rPr lang="en-US" smtClean="0"/>
              <a:pPr/>
              <a:t>9/1/2021</a:t>
            </a:fld>
            <a:endParaRPr lang="en-US"/>
          </a:p>
        </p:txBody>
      </p:sp>
      <p:sp>
        <p:nvSpPr>
          <p:cNvPr id="6" name="Нижний колонтитул 5"/>
          <p:cNvSpPr>
            <a:spLocks noGrp="1"/>
          </p:cNvSpPr>
          <p:nvPr>
            <p:ph type="ftr" sz="quarter" idx="11"/>
          </p:nvPr>
        </p:nvSpPr>
        <p:spPr>
          <a:xfrm>
            <a:off x="301752" y="6410848"/>
            <a:ext cx="3584448" cy="365760"/>
          </a:xfrm>
        </p:spPr>
        <p:txBody>
          <a:bodyPr/>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bg>
      <p:bgRef idx="1001">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7EAF463A-BC7C-46EE-9F1E-7F377CCA4891}" type="datetimeFigureOut">
              <a:rPr lang="en-US" smtClean="0"/>
              <a:pPr/>
              <a:t>9/1/2021</a:t>
            </a:fld>
            <a:endParaRPr lang="en-US"/>
          </a:p>
        </p:txBody>
      </p:sp>
      <p:sp>
        <p:nvSpPr>
          <p:cNvPr id="5" name="Нижний колонтитул 4"/>
          <p:cNvSpPr>
            <a:spLocks noGrp="1"/>
          </p:cNvSpPr>
          <p:nvPr>
            <p:ph type="ftr" sz="quarter" idx="11"/>
          </p:nvPr>
        </p:nvSpPr>
        <p:spPr/>
        <p:txBody>
          <a:bodyPr/>
          <a:lstStyle/>
          <a:p>
            <a:endParaRPr lang="en-US"/>
          </a:p>
        </p:txBody>
      </p:sp>
      <p:sp>
        <p:nvSpPr>
          <p:cNvPr id="6" name="Номер слайда 5"/>
          <p:cNvSpPr>
            <a:spLocks noGrp="1"/>
          </p:cNvSpPr>
          <p:nvPr>
            <p:ph type="sldNum" sz="quarter" idx="12"/>
          </p:nvPr>
        </p:nvSpPr>
        <p:spPr/>
        <p:txBody>
          <a:bodyPr/>
          <a:lstStyle/>
          <a:p>
            <a:fld id="{A483448D-3A78-4528-A469-B745A65DA480}"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Вертикальный заголовок и текст">
    <p:bg>
      <p:bgRef idx="1001">
        <a:schemeClr val="bg2"/>
      </p:bgRef>
    </p:bg>
    <p:spTree>
      <p:nvGrpSpPr>
        <p:cNvPr id="1" name=""/>
        <p:cNvGrpSpPr/>
        <p:nvPr/>
      </p:nvGrpSpPr>
      <p:grpSpPr>
        <a:xfrm>
          <a:off x="0" y="0"/>
          <a:ext cx="0" cy="0"/>
          <a:chOff x="0" y="0"/>
          <a:chExt cx="0" cy="0"/>
        </a:xfrm>
      </p:grpSpPr>
      <p:sp>
        <p:nvSpPr>
          <p:cNvPr id="7" name="Прямоугольник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Прямоугольник 7"/>
          <p:cNvSpPr>
            <a:spLocks noChangeArrowheads="1"/>
          </p:cNvSpPr>
          <p:nvPr/>
        </p:nvSpPr>
        <p:spPr bwMode="white">
          <a:xfrm>
            <a:off x="7010400" y="0"/>
            <a:ext cx="21336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Прямоугольник 8"/>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Прямоугольник 9"/>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Прямоугольник 10"/>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Прямоугольник 11"/>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Прямая соединительная линия 12"/>
          <p:cNvSpPr>
            <a:spLocks noChangeShapeType="1"/>
          </p:cNvSpPr>
          <p:nvPr/>
        </p:nvSpPr>
        <p:spPr bwMode="auto">
          <a:xfrm rot="5400000">
            <a:off x="4021836" y="3278124"/>
            <a:ext cx="6245352"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4" name="Овал 13"/>
          <p:cNvSpPr/>
          <p:nvPr/>
        </p:nvSpPr>
        <p:spPr>
          <a:xfrm>
            <a:off x="6839712" y="2925763"/>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Овал 14"/>
          <p:cNvSpPr/>
          <p:nvPr/>
        </p:nvSpPr>
        <p:spPr>
          <a:xfrm>
            <a:off x="6934200" y="3020251"/>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Номер слайда 5"/>
          <p:cNvSpPr>
            <a:spLocks noGrp="1"/>
          </p:cNvSpPr>
          <p:nvPr>
            <p:ph type="sldNum" sz="quarter" idx="12"/>
          </p:nvPr>
        </p:nvSpPr>
        <p:spPr>
          <a:xfrm>
            <a:off x="6915912" y="3009901"/>
            <a:ext cx="457200" cy="441325"/>
          </a:xfrm>
        </p:spPr>
        <p:txBody>
          <a:bodyPr/>
          <a:lstStyle/>
          <a:p>
            <a:fld id="{A483448D-3A78-4528-A469-B745A65DA480}" type="slidenum">
              <a:rPr lang="en-US" smtClean="0"/>
              <a:pPr/>
              <a:t>‹#›</a:t>
            </a:fld>
            <a:endParaRPr lang="en-US"/>
          </a:p>
        </p:txBody>
      </p:sp>
      <p:sp>
        <p:nvSpPr>
          <p:cNvPr id="3" name="Вертикальный текст 2"/>
          <p:cNvSpPr>
            <a:spLocks noGrp="1"/>
          </p:cNvSpPr>
          <p:nvPr>
            <p:ph type="body" orient="vert" idx="1"/>
          </p:nvPr>
        </p:nvSpPr>
        <p:spPr>
          <a:xfrm>
            <a:off x="304800" y="304800"/>
            <a:ext cx="6553200" cy="5821366"/>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7EAF463A-BC7C-46EE-9F1E-7F377CCA4891}" type="datetimeFigureOut">
              <a:rPr lang="en-US" smtClean="0"/>
              <a:pPr/>
              <a:t>9/1/2021</a:t>
            </a:fld>
            <a:endParaRPr lang="en-US"/>
          </a:p>
        </p:txBody>
      </p:sp>
      <p:sp>
        <p:nvSpPr>
          <p:cNvPr id="5" name="Нижний колонтитул 4"/>
          <p:cNvSpPr>
            <a:spLocks noGrp="1"/>
          </p:cNvSpPr>
          <p:nvPr>
            <p:ph type="ftr" sz="quarter" idx="11"/>
          </p:nvPr>
        </p:nvSpPr>
        <p:spPr/>
        <p:txBody>
          <a:bodyPr/>
          <a:lstStyle/>
          <a:p>
            <a:endParaRPr lang="en-US"/>
          </a:p>
        </p:txBody>
      </p:sp>
      <p:sp>
        <p:nvSpPr>
          <p:cNvPr id="2" name="Вертикальный заголовок 1"/>
          <p:cNvSpPr>
            <a:spLocks noGrp="1"/>
          </p:cNvSpPr>
          <p:nvPr>
            <p:ph type="title" orient="vert"/>
          </p:nvPr>
        </p:nvSpPr>
        <p:spPr>
          <a:xfrm>
            <a:off x="7391400" y="304801"/>
            <a:ext cx="1447800" cy="5851525"/>
          </a:xfrm>
        </p:spPr>
        <p:txBody>
          <a:bodyPr vert="eaVert"/>
          <a:lstStyle/>
          <a:p>
            <a:r>
              <a:rPr kumimoji="0" lang="ru-RU" smtClean="0"/>
              <a:t>Образец заголовка</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 name="Прямоугольник 1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Прямоугольник 15"/>
          <p:cNvSpPr>
            <a:spLocks noChangeArrowheads="1"/>
          </p:cNvSpPr>
          <p:nvPr/>
        </p:nvSpPr>
        <p:spPr bwMode="white">
          <a:xfrm>
            <a:off x="0" y="0"/>
            <a:ext cx="9144000" cy="1393371"/>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Прямоугольник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Прямоугольник 18"/>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Прямоугольник 8"/>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Дата 13"/>
          <p:cNvSpPr>
            <a:spLocks noGrp="1"/>
          </p:cNvSpPr>
          <p:nvPr>
            <p:ph type="dt" sz="half" idx="2"/>
          </p:nvPr>
        </p:nvSpPr>
        <p:spPr>
          <a:xfrm>
            <a:off x="5791200" y="6404984"/>
            <a:ext cx="3044952" cy="365760"/>
          </a:xfrm>
          <a:prstGeom prst="rect">
            <a:avLst/>
          </a:prstGeom>
        </p:spPr>
        <p:txBody>
          <a:bodyPr vert="horz"/>
          <a:lstStyle>
            <a:lvl1pPr algn="r" eaLnBrk="1" latinLnBrk="0" hangingPunct="1">
              <a:defRPr kumimoji="0" sz="1400">
                <a:solidFill>
                  <a:srgbClr val="FFFFFF"/>
                </a:solidFill>
              </a:defRPr>
            </a:lvl1pPr>
          </a:lstStyle>
          <a:p>
            <a:fld id="{7EAF463A-BC7C-46EE-9F1E-7F377CCA4891}" type="datetimeFigureOut">
              <a:rPr lang="en-US" smtClean="0"/>
              <a:pPr/>
              <a:t>9/1/2021</a:t>
            </a:fld>
            <a:endParaRPr lang="en-US"/>
          </a:p>
        </p:txBody>
      </p:sp>
      <p:sp>
        <p:nvSpPr>
          <p:cNvPr id="3" name="Нижний колонтитул 2"/>
          <p:cNvSpPr>
            <a:spLocks noGrp="1"/>
          </p:cNvSpPr>
          <p:nvPr>
            <p:ph type="ftr" sz="quarter" idx="3"/>
          </p:nvPr>
        </p:nvSpPr>
        <p:spPr>
          <a:xfrm>
            <a:off x="304800" y="6410848"/>
            <a:ext cx="3581400" cy="365760"/>
          </a:xfrm>
          <a:prstGeom prst="rect">
            <a:avLst/>
          </a:prstGeom>
        </p:spPr>
        <p:txBody>
          <a:bodyPr vert="horz"/>
          <a:lstStyle>
            <a:lvl1pPr algn="l" eaLnBrk="1" latinLnBrk="0" hangingPunct="1">
              <a:defRPr kumimoji="0" sz="1200">
                <a:solidFill>
                  <a:srgbClr val="FFFFFF"/>
                </a:solidFill>
              </a:defRPr>
            </a:lvl1pPr>
          </a:lstStyle>
          <a:p>
            <a:endParaRPr lang="en-US"/>
          </a:p>
        </p:txBody>
      </p:sp>
      <p:sp>
        <p:nvSpPr>
          <p:cNvPr id="8" name="Прямоугольник 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Прямая соединительная линия 9"/>
          <p:cNvSpPr>
            <a:spLocks noChangeShapeType="1"/>
          </p:cNvSpPr>
          <p:nvPr/>
        </p:nvSpPr>
        <p:spPr bwMode="auto">
          <a:xfrm>
            <a:off x="152400" y="1276743"/>
            <a:ext cx="8833104"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2" name="Овал 11"/>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Овал 14"/>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Номер слайда 22"/>
          <p:cNvSpPr>
            <a:spLocks noGrp="1"/>
          </p:cNvSpPr>
          <p:nvPr>
            <p:ph type="sldNum" sz="quarter" idx="4"/>
          </p:nvPr>
        </p:nvSpPr>
        <p:spPr>
          <a:xfrm>
            <a:off x="4343400" y="1040174"/>
            <a:ext cx="457200" cy="441325"/>
          </a:xfrm>
          <a:prstGeom prst="rect">
            <a:avLst/>
          </a:prstGeom>
        </p:spPr>
        <p:txBody>
          <a:bodyPr vert="horz" lIns="45720" rIns="45720" anchor="ctr">
            <a:normAutofit/>
          </a:bodyPr>
          <a:lstStyle>
            <a:lvl1pPr algn="ctr" eaLnBrk="1" latinLnBrk="0" hangingPunct="1">
              <a:defRPr kumimoji="0" sz="1600">
                <a:solidFill>
                  <a:schemeClr val="accent3">
                    <a:shade val="75000"/>
                  </a:schemeClr>
                </a:solidFill>
              </a:defRPr>
            </a:lvl1pPr>
          </a:lstStyle>
          <a:p>
            <a:fld id="{A483448D-3A78-4528-A469-B745A65DA480}" type="slidenum">
              <a:rPr lang="en-US" smtClean="0"/>
              <a:pPr/>
              <a:t>‹#›</a:t>
            </a:fld>
            <a:endParaRPr lang="en-US"/>
          </a:p>
        </p:txBody>
      </p:sp>
      <p:sp>
        <p:nvSpPr>
          <p:cNvPr id="22" name="Заголовок 21"/>
          <p:cNvSpPr>
            <a:spLocks noGrp="1"/>
          </p:cNvSpPr>
          <p:nvPr>
            <p:ph type="title"/>
          </p:nvPr>
        </p:nvSpPr>
        <p:spPr>
          <a:xfrm>
            <a:off x="301752" y="228600"/>
            <a:ext cx="8534400" cy="758952"/>
          </a:xfrm>
          <a:prstGeom prst="rect">
            <a:avLst/>
          </a:prstGeom>
        </p:spPr>
        <p:txBody>
          <a:bodyPr vert="horz" anchor="b">
            <a:normAutofit/>
          </a:bodyPr>
          <a:lstStyle/>
          <a:p>
            <a:r>
              <a:rPr kumimoji="0" lang="ru-RU" smtClean="0"/>
              <a:t>Образец заголовка</a:t>
            </a:r>
            <a:endParaRPr kumimoji="0" lang="en-US"/>
          </a:p>
        </p:txBody>
      </p:sp>
      <p:sp>
        <p:nvSpPr>
          <p:cNvPr id="13" name="Текст 12"/>
          <p:cNvSpPr>
            <a:spLocks noGrp="1"/>
          </p:cNvSpPr>
          <p:nvPr>
            <p:ph type="body" idx="1"/>
          </p:nvPr>
        </p:nvSpPr>
        <p:spPr>
          <a:xfrm>
            <a:off x="301752" y="1524000"/>
            <a:ext cx="8534400" cy="4599432"/>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Tree>
  </p:cSld>
  <p:clrMap bg1="lt1" tx1="dk1" bg2="lt2" tx2="dk2" accent1="accent1" accent2="accent2" accent3="accent3" accent4="accent4" accent5="accent5" accent6="accent6" hlink="hlink" folHlink="folHlink"/>
  <p:sldLayoutIdLst>
    <p:sldLayoutId id="2147483901" r:id="rId1"/>
    <p:sldLayoutId id="2147483902" r:id="rId2"/>
    <p:sldLayoutId id="2147483903" r:id="rId3"/>
    <p:sldLayoutId id="2147483904" r:id="rId4"/>
    <p:sldLayoutId id="2147483905" r:id="rId5"/>
    <p:sldLayoutId id="2147483906" r:id="rId6"/>
    <p:sldLayoutId id="2147483907" r:id="rId7"/>
    <p:sldLayoutId id="2147483908" r:id="rId8"/>
    <p:sldLayoutId id="2147483909" r:id="rId9"/>
    <p:sldLayoutId id="2147483910" r:id="rId10"/>
    <p:sldLayoutId id="2147483911" r:id="rId11"/>
  </p:sldLayoutIdLst>
  <p:txStyles>
    <p:titleStyle>
      <a:lvl1pPr algn="ctr" rtl="0" eaLnBrk="1" latinLnBrk="0" hangingPunct="1">
        <a:spcBef>
          <a:spcPct val="0"/>
        </a:spcBef>
        <a:buNone/>
        <a:defRPr kumimoji="0" sz="3300" kern="1200">
          <a:solidFill>
            <a:schemeClr val="accent3">
              <a:shade val="75000"/>
            </a:schemeClr>
          </a:solidFill>
          <a:latin typeface="+mj-lt"/>
          <a:ea typeface="+mj-ea"/>
          <a:cs typeface="+mj-cs"/>
        </a:defRPr>
      </a:lvl1pPr>
    </p:titleStyle>
    <p:bodyStyle>
      <a:lvl1pPr marL="274320" indent="-274320" algn="l" rtl="0" eaLnBrk="1" latinLnBrk="0" hangingPunct="1">
        <a:spcBef>
          <a:spcPct val="20000"/>
        </a:spcBef>
        <a:buClr>
          <a:schemeClr val="accent1"/>
        </a:buClr>
        <a:buSzPct val="85000"/>
        <a:buFont typeface="Wingdings 2"/>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chemeClr val="accent2"/>
        </a:buClr>
        <a:buSzPct val="70000"/>
        <a:buFont typeface="Wingdings"/>
        <a:buChar char=""/>
        <a:defRPr kumimoji="0" sz="2200" kern="1200">
          <a:solidFill>
            <a:schemeClr val="tx2"/>
          </a:solidFill>
          <a:latin typeface="+mn-lt"/>
          <a:ea typeface="+mn-ea"/>
          <a:cs typeface="+mn-cs"/>
        </a:defRPr>
      </a:lvl2pPr>
      <a:lvl3pPr marL="822960" indent="-228600" algn="l" rtl="0" eaLnBrk="1" latinLnBrk="0" hangingPunct="1">
        <a:spcBef>
          <a:spcPct val="20000"/>
        </a:spcBef>
        <a:buClr>
          <a:schemeClr val="accent3"/>
        </a:buClr>
        <a:buSzPct val="7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ct val="20000"/>
        </a:spcBef>
        <a:buClr>
          <a:schemeClr val="accent4"/>
        </a:buClr>
        <a:buSzPct val="70000"/>
        <a:buFont typeface="Wingdings"/>
        <a:buChar char=""/>
        <a:defRPr kumimoji="0" sz="2000" kern="1200">
          <a:solidFill>
            <a:schemeClr val="tx2"/>
          </a:solidFill>
          <a:latin typeface="+mn-lt"/>
          <a:ea typeface="+mn-ea"/>
          <a:cs typeface="+mn-cs"/>
        </a:defRPr>
      </a:lvl4pPr>
      <a:lvl5pPr marL="1371600" indent="-228600" algn="l" rtl="0" eaLnBrk="1" latinLnBrk="0" hangingPunct="1">
        <a:spcBef>
          <a:spcPct val="20000"/>
        </a:spcBef>
        <a:buClr>
          <a:schemeClr val="accent5"/>
        </a:buClr>
        <a:buFontTx/>
        <a:buChar char="•"/>
        <a:defRPr kumimoji="0" sz="1800" kern="1200">
          <a:solidFill>
            <a:schemeClr val="tx1"/>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2743200" y="304800"/>
            <a:ext cx="6019800" cy="2209800"/>
          </a:xfrm>
        </p:spPr>
        <p:txBody>
          <a:bodyPr>
            <a:normAutofit/>
          </a:bodyPr>
          <a:lstStyle/>
          <a:p>
            <a:r>
              <a:rPr lang="en-US" b="1" dirty="0" smtClean="0">
                <a:solidFill>
                  <a:srgbClr val="FF0000"/>
                </a:solidFill>
              </a:rPr>
              <a:t>Fixed capital of the </a:t>
            </a:r>
            <a:r>
              <a:rPr lang="en-US" b="1" dirty="0" smtClean="0">
                <a:solidFill>
                  <a:srgbClr val="FF0000"/>
                </a:solidFill>
              </a:rPr>
              <a:t>enterprise</a:t>
            </a:r>
            <a:endParaRPr lang="ru-RU" b="1" dirty="0" smtClean="0">
              <a:solidFill>
                <a:srgbClr val="FF0000"/>
              </a:solidFill>
            </a:endParaRPr>
          </a:p>
        </p:txBody>
      </p:sp>
      <p:sp>
        <p:nvSpPr>
          <p:cNvPr id="3076" name="Rectangle 5"/>
          <p:cNvSpPr>
            <a:spLocks noChangeArrowheads="1"/>
          </p:cNvSpPr>
          <p:nvPr/>
        </p:nvSpPr>
        <p:spPr bwMode="auto">
          <a:xfrm>
            <a:off x="1247775" y="6672263"/>
            <a:ext cx="7896225" cy="366712"/>
          </a:xfrm>
          <a:prstGeom prst="rect">
            <a:avLst/>
          </a:prstGeom>
          <a:noFill/>
          <a:ln w="9525">
            <a:noFill/>
            <a:miter lim="800000"/>
            <a:headEnd/>
            <a:tailEnd/>
          </a:ln>
        </p:spPr>
        <p:txBody>
          <a:bodyPr anchor="ctr">
            <a:spAutoFit/>
          </a:bodyPr>
          <a:lstStyle/>
          <a:p>
            <a:r>
              <a:rPr lang="ru-RU" b="1"/>
              <a:t>.3. </a:t>
            </a:r>
            <a:endParaRPr lang="ru-RU" sz="1600"/>
          </a:p>
        </p:txBody>
      </p:sp>
      <p:sp>
        <p:nvSpPr>
          <p:cNvPr id="5" name="Прямоугольник 4"/>
          <p:cNvSpPr/>
          <p:nvPr/>
        </p:nvSpPr>
        <p:spPr>
          <a:xfrm>
            <a:off x="609600" y="3429000"/>
            <a:ext cx="7924800" cy="2554545"/>
          </a:xfrm>
          <a:prstGeom prst="rect">
            <a:avLst/>
          </a:prstGeom>
        </p:spPr>
        <p:txBody>
          <a:bodyPr wrap="square">
            <a:spAutoFit/>
          </a:bodyPr>
          <a:lstStyle/>
          <a:p>
            <a:r>
              <a:rPr lang="en-US" sz="2000" b="1" dirty="0" smtClean="0"/>
              <a:t>1 </a:t>
            </a:r>
            <a:r>
              <a:rPr lang="en-US" sz="2000" b="1" dirty="0" smtClean="0">
                <a:latin typeface="Times New Roman" pitchFamily="18" charset="0"/>
                <a:cs typeface="Times New Roman" pitchFamily="18" charset="0"/>
              </a:rPr>
              <a:t>GENERAL </a:t>
            </a:r>
            <a:r>
              <a:rPr lang="en-US" sz="2000" b="1" dirty="0" smtClean="0">
                <a:latin typeface="Times New Roman" pitchFamily="18" charset="0"/>
                <a:cs typeface="Times New Roman" pitchFamily="18" charset="0"/>
              </a:rPr>
              <a:t>CONCEPT OF THE FIRM CAPITAL AND ITS ROLE IN PRODUCTION</a:t>
            </a:r>
          </a:p>
          <a:p>
            <a:r>
              <a:rPr lang="en-US" sz="2000" b="1" dirty="0" smtClean="0">
                <a:latin typeface="Times New Roman" pitchFamily="18" charset="0"/>
                <a:cs typeface="Times New Roman" pitchFamily="18" charset="0"/>
              </a:rPr>
              <a:t>2 CLASSIFICATION OF FIXED CAPITAL ELEMENTS</a:t>
            </a:r>
          </a:p>
          <a:p>
            <a:r>
              <a:rPr lang="en-US" sz="2000" b="1" dirty="0" smtClean="0">
                <a:latin typeface="Times New Roman" pitchFamily="18" charset="0"/>
                <a:cs typeface="Times New Roman" pitchFamily="18" charset="0"/>
              </a:rPr>
              <a:t>3 TYPES OF VALUATION AND METHODS OF REVALUATION OF FIXED CAPITAL</a:t>
            </a:r>
          </a:p>
          <a:p>
            <a:r>
              <a:rPr lang="en-US" sz="2000" b="1" dirty="0" smtClean="0">
                <a:latin typeface="Times New Roman" pitchFamily="18" charset="0"/>
                <a:cs typeface="Times New Roman" pitchFamily="18" charset="0"/>
              </a:rPr>
              <a:t>4 CUSHIONING AND WEARING OF FIXED CAPITAL</a:t>
            </a:r>
          </a:p>
          <a:p>
            <a:r>
              <a:rPr lang="en-US" sz="2000" b="1" dirty="0" smtClean="0">
                <a:latin typeface="Times New Roman" pitchFamily="18" charset="0"/>
                <a:cs typeface="Times New Roman" pitchFamily="18" charset="0"/>
              </a:rPr>
              <a:t>5 CHARACTERISTICS OF AVAILABILITY, STATUS, MOVEMENT</a:t>
            </a:r>
          </a:p>
          <a:p>
            <a:r>
              <a:rPr lang="en-US" sz="2000" b="1" dirty="0" smtClean="0">
                <a:latin typeface="Times New Roman" pitchFamily="18" charset="0"/>
                <a:cs typeface="Times New Roman" pitchFamily="18" charset="0"/>
              </a:rPr>
              <a:t>AND USE OF FIXED CAPITAL</a:t>
            </a:r>
            <a:endParaRPr lang="ru-RU" sz="2000" b="1" dirty="0">
              <a:latin typeface="Times New Roman" pitchFamily="18" charset="0"/>
              <a:cs typeface="Times New Roman" pitchFamily="18"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4"/>
          <p:cNvSpPr>
            <a:spLocks noChangeArrowheads="1"/>
          </p:cNvSpPr>
          <p:nvPr/>
        </p:nvSpPr>
        <p:spPr bwMode="auto">
          <a:xfrm>
            <a:off x="2536825" y="304800"/>
            <a:ext cx="5641288" cy="400110"/>
          </a:xfrm>
          <a:prstGeom prst="rect">
            <a:avLst/>
          </a:prstGeom>
          <a:noFill/>
          <a:ln w="9525">
            <a:noFill/>
            <a:miter lim="800000"/>
            <a:headEnd/>
            <a:tailEnd/>
          </a:ln>
        </p:spPr>
        <p:txBody>
          <a:bodyPr wrap="none" anchor="ctr">
            <a:spAutoFit/>
          </a:bodyPr>
          <a:lstStyle/>
          <a:p>
            <a:r>
              <a:rPr lang="en-US" sz="2000" b="1" dirty="0" smtClean="0">
                <a:solidFill>
                  <a:srgbClr val="FF0000"/>
                </a:solidFill>
              </a:rPr>
              <a:t>Capital is one of the factors of production</a:t>
            </a:r>
            <a:endParaRPr lang="ru-RU" sz="2000" b="1" dirty="0">
              <a:solidFill>
                <a:srgbClr val="FF0000"/>
              </a:solidFill>
            </a:endParaRPr>
          </a:p>
        </p:txBody>
      </p:sp>
      <p:sp>
        <p:nvSpPr>
          <p:cNvPr id="4100" name="Line 7"/>
          <p:cNvSpPr>
            <a:spLocks noChangeShapeType="1"/>
          </p:cNvSpPr>
          <p:nvPr/>
        </p:nvSpPr>
        <p:spPr bwMode="auto">
          <a:xfrm flipV="1">
            <a:off x="5257800" y="1828800"/>
            <a:ext cx="1600200" cy="152400"/>
          </a:xfrm>
          <a:prstGeom prst="line">
            <a:avLst/>
          </a:prstGeom>
          <a:noFill/>
          <a:ln w="9525">
            <a:solidFill>
              <a:schemeClr val="tx1"/>
            </a:solidFill>
            <a:round/>
            <a:headEnd/>
            <a:tailEnd type="triangle" w="med" len="med"/>
          </a:ln>
        </p:spPr>
        <p:txBody>
          <a:bodyPr/>
          <a:lstStyle/>
          <a:p>
            <a:endParaRPr lang="ru-RU"/>
          </a:p>
        </p:txBody>
      </p:sp>
      <p:sp>
        <p:nvSpPr>
          <p:cNvPr id="4101" name="Line 8"/>
          <p:cNvSpPr>
            <a:spLocks noChangeShapeType="1"/>
          </p:cNvSpPr>
          <p:nvPr/>
        </p:nvSpPr>
        <p:spPr bwMode="auto">
          <a:xfrm>
            <a:off x="5334000" y="1981200"/>
            <a:ext cx="1524000" cy="533400"/>
          </a:xfrm>
          <a:prstGeom prst="line">
            <a:avLst/>
          </a:prstGeom>
          <a:noFill/>
          <a:ln w="9525">
            <a:solidFill>
              <a:schemeClr val="tx1"/>
            </a:solidFill>
            <a:round/>
            <a:headEnd/>
            <a:tailEnd type="triangle" w="med" len="med"/>
          </a:ln>
        </p:spPr>
        <p:txBody>
          <a:bodyPr/>
          <a:lstStyle/>
          <a:p>
            <a:endParaRPr lang="ru-RU"/>
          </a:p>
        </p:txBody>
      </p:sp>
      <p:sp>
        <p:nvSpPr>
          <p:cNvPr id="25601" name="Rectangle 1"/>
          <p:cNvSpPr>
            <a:spLocks noChangeArrowheads="1"/>
          </p:cNvSpPr>
          <p:nvPr/>
        </p:nvSpPr>
        <p:spPr bwMode="auto">
          <a:xfrm>
            <a:off x="304800" y="1143000"/>
            <a:ext cx="4876800" cy="1257407"/>
          </a:xfrm>
          <a:prstGeom prst="rect">
            <a:avLst/>
          </a:prstGeom>
          <a:solidFill>
            <a:srgbClr val="FFFFFF"/>
          </a:solidFill>
          <a:ln w="9525">
            <a:noFill/>
            <a:miter lim="800000"/>
            <a:headEnd/>
            <a:tailEnd/>
          </a:ln>
          <a:effectLst/>
        </p:spPr>
        <p:txBody>
          <a:bodyPr vert="horz" wrap="square" lIns="0" tIns="-17457" rIns="0" bIns="-17457"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2100" b="1" i="0" u="none" strike="noStrike" cap="none" normalizeH="0" baseline="0" dirty="0" err="1" smtClean="0">
                <a:ln>
                  <a:noFill/>
                </a:ln>
                <a:solidFill>
                  <a:srgbClr val="000000"/>
                </a:solidFill>
                <a:effectLst/>
                <a:latin typeface="inherit"/>
                <a:cs typeface="Arial" pitchFamily="34" charset="0"/>
              </a:rPr>
              <a:t>Capital</a:t>
            </a:r>
            <a:r>
              <a:rPr kumimoji="0" lang="ru-RU" sz="2100" b="1" i="0" u="none" strike="noStrike" cap="none" normalizeH="0" baseline="0" dirty="0" smtClean="0">
                <a:ln>
                  <a:noFill/>
                </a:ln>
                <a:solidFill>
                  <a:srgbClr val="000000"/>
                </a:solidFill>
                <a:effectLst/>
                <a:latin typeface="inherit"/>
                <a:cs typeface="Arial" pitchFamily="34" charset="0"/>
              </a:rPr>
              <a:t> </a:t>
            </a:r>
            <a:r>
              <a:rPr kumimoji="0" lang="ru-RU" sz="2100" b="1" i="0" u="none" strike="noStrike" cap="none" normalizeH="0" baseline="0" dirty="0" err="1" smtClean="0">
                <a:ln>
                  <a:noFill/>
                </a:ln>
                <a:solidFill>
                  <a:srgbClr val="000000"/>
                </a:solidFill>
                <a:effectLst/>
                <a:latin typeface="inherit"/>
                <a:cs typeface="Arial" pitchFamily="34" charset="0"/>
              </a:rPr>
              <a:t>is</a:t>
            </a:r>
            <a:r>
              <a:rPr kumimoji="0" lang="ru-RU" sz="2100" b="1" i="0" u="none" strike="noStrike" cap="none" normalizeH="0" baseline="0" dirty="0" smtClean="0">
                <a:ln>
                  <a:noFill/>
                </a:ln>
                <a:solidFill>
                  <a:srgbClr val="000000"/>
                </a:solidFill>
                <a:effectLst/>
                <a:latin typeface="inherit"/>
                <a:cs typeface="Arial" pitchFamily="34" charset="0"/>
              </a:rPr>
              <a:t> </a:t>
            </a:r>
            <a:r>
              <a:rPr kumimoji="0" lang="ru-RU" sz="2100" b="1" i="0" u="none" strike="noStrike" cap="none" normalizeH="0" baseline="0" dirty="0" err="1" smtClean="0">
                <a:ln>
                  <a:noFill/>
                </a:ln>
                <a:solidFill>
                  <a:srgbClr val="000000"/>
                </a:solidFill>
                <a:effectLst/>
                <a:latin typeface="inherit"/>
                <a:cs typeface="Arial" pitchFamily="34" charset="0"/>
              </a:rPr>
              <a:t>presented</a:t>
            </a:r>
            <a:r>
              <a:rPr kumimoji="0" lang="ru-RU" sz="2100" b="1" i="0" u="none" strike="noStrike" cap="none" normalizeH="0" baseline="0" dirty="0" smtClean="0">
                <a:ln>
                  <a:noFill/>
                </a:ln>
                <a:solidFill>
                  <a:srgbClr val="000000"/>
                </a:solidFill>
                <a:effectLst/>
                <a:latin typeface="inherit"/>
                <a:cs typeface="Arial" pitchFamily="34" charset="0"/>
              </a:rPr>
              <a:t> </a:t>
            </a:r>
            <a:r>
              <a:rPr kumimoji="0" lang="ru-RU" sz="2100" b="1" i="0" u="none" strike="noStrike" cap="none" normalizeH="0" baseline="0" dirty="0" err="1" smtClean="0">
                <a:ln>
                  <a:noFill/>
                </a:ln>
                <a:solidFill>
                  <a:srgbClr val="000000"/>
                </a:solidFill>
                <a:effectLst/>
                <a:latin typeface="inherit"/>
                <a:cs typeface="Arial" pitchFamily="34" charset="0"/>
              </a:rPr>
              <a:t>in</a:t>
            </a:r>
            <a:r>
              <a:rPr kumimoji="0" lang="ru-RU" sz="2100" b="1" i="0" u="none" strike="noStrike" cap="none" normalizeH="0" baseline="0" dirty="0" smtClean="0">
                <a:ln>
                  <a:noFill/>
                </a:ln>
                <a:solidFill>
                  <a:srgbClr val="000000"/>
                </a:solidFill>
                <a:effectLst/>
                <a:latin typeface="inherit"/>
                <a:cs typeface="Arial" pitchFamily="34" charset="0"/>
              </a:rPr>
              <a:t> </a:t>
            </a:r>
            <a:r>
              <a:rPr kumimoji="0" lang="ru-RU" sz="2100" b="1" i="0" u="none" strike="noStrike" cap="none" normalizeH="0" baseline="0" dirty="0" err="1" smtClean="0">
                <a:ln>
                  <a:noFill/>
                </a:ln>
                <a:solidFill>
                  <a:srgbClr val="000000"/>
                </a:solidFill>
                <a:effectLst/>
                <a:latin typeface="inherit"/>
                <a:cs typeface="Arial" pitchFamily="34" charset="0"/>
              </a:rPr>
              <a:t>specific</a:t>
            </a:r>
            <a:r>
              <a:rPr kumimoji="0" lang="ru-RU" sz="2100" b="1" i="0" u="none" strike="noStrike" cap="none" normalizeH="0" baseline="0" dirty="0" smtClean="0">
                <a:ln>
                  <a:noFill/>
                </a:ln>
                <a:solidFill>
                  <a:srgbClr val="000000"/>
                </a:solidFill>
                <a:effectLst/>
                <a:latin typeface="inherit"/>
                <a:cs typeface="Arial" pitchFamily="34" charset="0"/>
              </a:rPr>
              <a:t> </a:t>
            </a:r>
            <a:r>
              <a:rPr kumimoji="0" lang="ru-RU" sz="2100" b="1" i="0" u="none" strike="noStrike" cap="none" normalizeH="0" baseline="0" dirty="0" err="1" smtClean="0">
                <a:ln>
                  <a:noFill/>
                </a:ln>
                <a:solidFill>
                  <a:srgbClr val="000000"/>
                </a:solidFill>
                <a:effectLst/>
                <a:latin typeface="inherit"/>
                <a:cs typeface="Arial" pitchFamily="34" charset="0"/>
              </a:rPr>
              <a:t>forms</a:t>
            </a:r>
            <a:r>
              <a:rPr kumimoji="0" lang="ru-RU" sz="2100" b="1" i="0" u="none" strike="noStrike" cap="none" normalizeH="0" baseline="0" dirty="0" smtClean="0">
                <a:ln>
                  <a:noFill/>
                </a:ln>
                <a:solidFill>
                  <a:srgbClr val="000000"/>
                </a:solidFill>
                <a:effectLst/>
                <a:latin typeface="inherit"/>
                <a:cs typeface="Arial" pitchFamily="34" charset="0"/>
              </a:rPr>
              <a:t>: </a:t>
            </a:r>
            <a:endParaRPr kumimoji="0" lang="en-GB" sz="2100" b="1" i="0" u="none" strike="noStrike" cap="none" normalizeH="0" baseline="0" dirty="0" smtClean="0">
              <a:ln>
                <a:noFill/>
              </a:ln>
              <a:solidFill>
                <a:srgbClr val="000000"/>
              </a:solidFill>
              <a:effectLst/>
              <a:latin typeface="inherit"/>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lang="en-GB" sz="2100" b="1" dirty="0" smtClean="0">
              <a:solidFill>
                <a:srgbClr val="000000"/>
              </a:solidFill>
              <a:latin typeface="inherit"/>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en-GB" sz="2100" b="1" i="0" u="none" strike="noStrike" cap="none" normalizeH="0" baseline="0" dirty="0" smtClean="0">
                <a:ln>
                  <a:noFill/>
                </a:ln>
                <a:solidFill>
                  <a:srgbClr val="000000"/>
                </a:solidFill>
                <a:effectLst/>
                <a:latin typeface="inherit"/>
                <a:cs typeface="Arial" pitchFamily="34" charset="0"/>
              </a:rPr>
              <a:t>1. </a:t>
            </a:r>
            <a:r>
              <a:rPr kumimoji="0" lang="ru-RU" sz="2100" b="1" i="0" u="none" strike="noStrike" cap="none" normalizeH="0" baseline="0" dirty="0" err="1" smtClean="0">
                <a:ln>
                  <a:noFill/>
                </a:ln>
                <a:solidFill>
                  <a:srgbClr val="000000"/>
                </a:solidFill>
                <a:effectLst/>
                <a:latin typeface="inherit"/>
                <a:cs typeface="Arial" pitchFamily="34" charset="0"/>
              </a:rPr>
              <a:t>means</a:t>
            </a:r>
            <a:r>
              <a:rPr kumimoji="0" lang="ru-RU" sz="2100" b="1" i="0" u="none" strike="noStrike" cap="none" normalizeH="0" baseline="0" dirty="0" smtClean="0">
                <a:ln>
                  <a:noFill/>
                </a:ln>
                <a:solidFill>
                  <a:srgbClr val="000000"/>
                </a:solidFill>
                <a:effectLst/>
                <a:latin typeface="inherit"/>
                <a:cs typeface="Arial" pitchFamily="34" charset="0"/>
              </a:rPr>
              <a:t> </a:t>
            </a:r>
            <a:r>
              <a:rPr kumimoji="0" lang="ru-RU" sz="2100" b="1" i="0" u="none" strike="noStrike" cap="none" normalizeH="0" baseline="0" dirty="0" err="1" smtClean="0">
                <a:ln>
                  <a:noFill/>
                </a:ln>
                <a:solidFill>
                  <a:srgbClr val="000000"/>
                </a:solidFill>
                <a:effectLst/>
                <a:latin typeface="inherit"/>
                <a:cs typeface="Arial" pitchFamily="34" charset="0"/>
              </a:rPr>
              <a:t>of</a:t>
            </a:r>
            <a:r>
              <a:rPr kumimoji="0" lang="ru-RU" sz="2100" b="1" i="0" u="none" strike="noStrike" cap="none" normalizeH="0" baseline="0" dirty="0" smtClean="0">
                <a:ln>
                  <a:noFill/>
                </a:ln>
                <a:solidFill>
                  <a:srgbClr val="000000"/>
                </a:solidFill>
                <a:effectLst/>
                <a:latin typeface="inherit"/>
                <a:cs typeface="Arial" pitchFamily="34" charset="0"/>
              </a:rPr>
              <a:t> </a:t>
            </a:r>
            <a:r>
              <a:rPr kumimoji="0" lang="ru-RU" sz="2100" b="1" i="0" u="none" strike="noStrike" cap="none" normalizeH="0" baseline="0" dirty="0" err="1" smtClean="0">
                <a:ln>
                  <a:noFill/>
                </a:ln>
                <a:solidFill>
                  <a:srgbClr val="000000"/>
                </a:solidFill>
                <a:effectLst/>
                <a:latin typeface="inherit"/>
                <a:cs typeface="Arial" pitchFamily="34" charset="0"/>
              </a:rPr>
              <a:t>production</a:t>
            </a:r>
            <a:r>
              <a:rPr kumimoji="0" lang="ru-RU" sz="2100" b="1" i="0" u="none" strike="noStrike" cap="none" normalizeH="0" baseline="0" dirty="0" smtClean="0">
                <a:ln>
                  <a:noFill/>
                </a:ln>
                <a:solidFill>
                  <a:srgbClr val="000000"/>
                </a:solidFill>
                <a:effectLst/>
                <a:latin typeface="inherit"/>
                <a:cs typeface="Arial" pitchFamily="34" charset="0"/>
              </a:rPr>
              <a:t> (</a:t>
            </a:r>
            <a:r>
              <a:rPr kumimoji="0" lang="ru-RU" sz="2100" b="1" i="0" u="none" strike="noStrike" cap="none" normalizeH="0" baseline="0" dirty="0" err="1" smtClean="0">
                <a:ln>
                  <a:noFill/>
                </a:ln>
                <a:solidFill>
                  <a:srgbClr val="000000"/>
                </a:solidFill>
                <a:effectLst/>
                <a:latin typeface="inherit"/>
                <a:cs typeface="Arial" pitchFamily="34" charset="0"/>
              </a:rPr>
              <a:t>production</a:t>
            </a:r>
            <a:r>
              <a:rPr kumimoji="0" lang="ru-RU" sz="2100" b="1" i="0" u="none" strike="noStrike" cap="none" normalizeH="0" baseline="0" dirty="0" smtClean="0">
                <a:ln>
                  <a:noFill/>
                </a:ln>
                <a:solidFill>
                  <a:srgbClr val="000000"/>
                </a:solidFill>
                <a:effectLst/>
                <a:latin typeface="inherit"/>
                <a:cs typeface="Arial" pitchFamily="34" charset="0"/>
              </a:rPr>
              <a:t> </a:t>
            </a:r>
            <a:r>
              <a:rPr kumimoji="0" lang="ru-RU" sz="2100" b="1" i="0" u="none" strike="noStrike" cap="none" normalizeH="0" baseline="0" dirty="0" err="1" smtClean="0">
                <a:ln>
                  <a:noFill/>
                </a:ln>
                <a:solidFill>
                  <a:srgbClr val="000000"/>
                </a:solidFill>
                <a:effectLst/>
                <a:latin typeface="inherit"/>
                <a:cs typeface="Arial" pitchFamily="34" charset="0"/>
              </a:rPr>
              <a:t>capital</a:t>
            </a:r>
            <a:r>
              <a:rPr kumimoji="0" lang="ru-RU" sz="2100" b="1" i="0" u="none" strike="noStrike" cap="none" normalizeH="0" baseline="0" dirty="0" smtClean="0">
                <a:ln>
                  <a:noFill/>
                </a:ln>
                <a:solidFill>
                  <a:srgbClr val="000000"/>
                </a:solidFill>
                <a:effectLst/>
                <a:latin typeface="inherit"/>
                <a:cs typeface="Arial" pitchFamily="34" charset="0"/>
              </a:rPr>
              <a:t>) </a:t>
            </a:r>
            <a:endParaRPr kumimoji="0" lang="ru-RU" sz="1800" b="1" i="0" u="none" strike="noStrike" cap="none" normalizeH="0" baseline="0" dirty="0" smtClean="0">
              <a:ln>
                <a:noFill/>
              </a:ln>
              <a:solidFill>
                <a:schemeClr val="tx1"/>
              </a:solidFill>
              <a:effectLst/>
              <a:latin typeface="Arial" pitchFamily="34" charset="0"/>
              <a:cs typeface="Arial" pitchFamily="34" charset="0"/>
            </a:endParaRPr>
          </a:p>
        </p:txBody>
      </p:sp>
      <p:sp>
        <p:nvSpPr>
          <p:cNvPr id="8" name="Прямоугольник 7"/>
          <p:cNvSpPr/>
          <p:nvPr/>
        </p:nvSpPr>
        <p:spPr>
          <a:xfrm>
            <a:off x="6781800" y="1600200"/>
            <a:ext cx="1754006" cy="369332"/>
          </a:xfrm>
          <a:prstGeom prst="rect">
            <a:avLst/>
          </a:prstGeom>
        </p:spPr>
        <p:txBody>
          <a:bodyPr wrap="none">
            <a:spAutoFit/>
          </a:bodyPr>
          <a:lstStyle/>
          <a:p>
            <a:r>
              <a:rPr lang="en-GB" dirty="0" smtClean="0"/>
              <a:t>  </a:t>
            </a:r>
            <a:r>
              <a:rPr lang="en-GB" b="1" dirty="0" smtClean="0"/>
              <a:t>fixed </a:t>
            </a:r>
            <a:r>
              <a:rPr lang="en-GB" b="1" dirty="0" smtClean="0"/>
              <a:t>capital</a:t>
            </a:r>
            <a:endParaRPr lang="ru-RU" b="1" dirty="0"/>
          </a:p>
        </p:txBody>
      </p:sp>
      <p:sp>
        <p:nvSpPr>
          <p:cNvPr id="9" name="Прямоугольник 8"/>
          <p:cNvSpPr/>
          <p:nvPr/>
        </p:nvSpPr>
        <p:spPr>
          <a:xfrm>
            <a:off x="6858000" y="2286000"/>
            <a:ext cx="2034531" cy="369332"/>
          </a:xfrm>
          <a:prstGeom prst="rect">
            <a:avLst/>
          </a:prstGeom>
        </p:spPr>
        <p:txBody>
          <a:bodyPr wrap="none">
            <a:spAutoFit/>
          </a:bodyPr>
          <a:lstStyle/>
          <a:p>
            <a:r>
              <a:rPr lang="en-GB" b="1" dirty="0" smtClean="0"/>
              <a:t>working capital</a:t>
            </a:r>
            <a:endParaRPr lang="ru-RU" b="1" dirty="0"/>
          </a:p>
        </p:txBody>
      </p:sp>
      <p:sp>
        <p:nvSpPr>
          <p:cNvPr id="25602" name="Rectangle 2"/>
          <p:cNvSpPr>
            <a:spLocks noChangeArrowheads="1"/>
          </p:cNvSpPr>
          <p:nvPr/>
        </p:nvSpPr>
        <p:spPr bwMode="auto">
          <a:xfrm>
            <a:off x="381000" y="3048000"/>
            <a:ext cx="3625993" cy="934241"/>
          </a:xfrm>
          <a:prstGeom prst="rect">
            <a:avLst/>
          </a:prstGeom>
          <a:solidFill>
            <a:srgbClr val="FFFFFF"/>
          </a:solidFill>
          <a:ln w="9525">
            <a:noFill/>
            <a:miter lim="800000"/>
            <a:headEnd/>
            <a:tailEnd/>
          </a:ln>
          <a:effectLst/>
        </p:spPr>
        <p:txBody>
          <a:bodyPr vert="horz" wrap="none" lIns="0" tIns="-17457" rIns="0" bIns="-17457"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2100" b="0" i="0" u="none" strike="noStrike" cap="none" normalizeH="0" baseline="0" dirty="0" smtClean="0">
                <a:ln>
                  <a:noFill/>
                </a:ln>
                <a:solidFill>
                  <a:srgbClr val="000000"/>
                </a:solidFill>
                <a:effectLst/>
                <a:latin typeface="inherit"/>
                <a:cs typeface="Arial" pitchFamily="34" charset="0"/>
              </a:rPr>
              <a:t>2 </a:t>
            </a:r>
            <a:r>
              <a:rPr kumimoji="0" lang="ru-RU" sz="2100" b="1" i="0" u="none" strike="noStrike" cap="none" normalizeH="0" baseline="0" dirty="0" err="1" smtClean="0">
                <a:ln>
                  <a:noFill/>
                </a:ln>
                <a:solidFill>
                  <a:srgbClr val="000000"/>
                </a:solidFill>
                <a:effectLst/>
                <a:latin typeface="inherit"/>
                <a:cs typeface="Arial" pitchFamily="34" charset="0"/>
              </a:rPr>
              <a:t>money</a:t>
            </a:r>
            <a:r>
              <a:rPr kumimoji="0" lang="ru-RU" sz="2100" b="1" i="0" u="none" strike="noStrike" cap="none" normalizeH="0" baseline="0" dirty="0" smtClean="0">
                <a:ln>
                  <a:noFill/>
                </a:ln>
                <a:solidFill>
                  <a:srgbClr val="000000"/>
                </a:solidFill>
                <a:effectLst/>
                <a:latin typeface="inherit"/>
                <a:cs typeface="Arial" pitchFamily="34" charset="0"/>
              </a:rPr>
              <a:t> (</a:t>
            </a:r>
            <a:r>
              <a:rPr kumimoji="0" lang="ru-RU" sz="2100" b="1" i="0" u="none" strike="noStrike" cap="none" normalizeH="0" baseline="0" dirty="0" err="1" smtClean="0">
                <a:ln>
                  <a:noFill/>
                </a:ln>
                <a:solidFill>
                  <a:srgbClr val="000000"/>
                </a:solidFill>
                <a:effectLst/>
                <a:latin typeface="inherit"/>
                <a:cs typeface="Arial" pitchFamily="34" charset="0"/>
              </a:rPr>
              <a:t>money</a:t>
            </a:r>
            <a:r>
              <a:rPr kumimoji="0" lang="ru-RU" sz="2100" b="1" i="0" u="none" strike="noStrike" cap="none" normalizeH="0" baseline="0" dirty="0" smtClean="0">
                <a:ln>
                  <a:noFill/>
                </a:ln>
                <a:solidFill>
                  <a:srgbClr val="000000"/>
                </a:solidFill>
                <a:effectLst/>
                <a:latin typeface="inherit"/>
                <a:cs typeface="Arial" pitchFamily="34" charset="0"/>
              </a:rPr>
              <a:t> </a:t>
            </a:r>
            <a:r>
              <a:rPr kumimoji="0" lang="ru-RU" sz="2100" b="1" i="0" u="none" strike="noStrike" cap="none" normalizeH="0" baseline="0" dirty="0" err="1" smtClean="0">
                <a:ln>
                  <a:noFill/>
                </a:ln>
                <a:solidFill>
                  <a:srgbClr val="000000"/>
                </a:solidFill>
                <a:effectLst/>
                <a:latin typeface="inherit"/>
                <a:cs typeface="Arial" pitchFamily="34" charset="0"/>
              </a:rPr>
              <a:t>capital</a:t>
            </a:r>
            <a:r>
              <a:rPr kumimoji="0" lang="ru-RU" sz="2100" b="1" i="0" u="none" strike="noStrike" cap="none" normalizeH="0" baseline="0" dirty="0" smtClean="0">
                <a:ln>
                  <a:noFill/>
                </a:ln>
                <a:solidFill>
                  <a:srgbClr val="000000"/>
                </a:solidFill>
                <a:effectLst/>
                <a:latin typeface="inherit"/>
                <a:cs typeface="Arial" pitchFamily="34" charset="0"/>
              </a:rPr>
              <a:t>), </a:t>
            </a:r>
            <a:endParaRPr kumimoji="0" lang="en-GB" sz="2100" b="1" i="0" u="none" strike="noStrike" cap="none" normalizeH="0" baseline="0" dirty="0" smtClean="0">
              <a:ln>
                <a:noFill/>
              </a:ln>
              <a:solidFill>
                <a:srgbClr val="000000"/>
              </a:solidFill>
              <a:effectLst/>
              <a:latin typeface="inherit"/>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lang="en-GB" sz="2100" b="1" dirty="0" smtClean="0">
              <a:solidFill>
                <a:srgbClr val="000000"/>
              </a:solidFill>
              <a:latin typeface="inherit"/>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en-GB" sz="2100" b="1" i="0" u="none" strike="noStrike" cap="none" normalizeH="0" baseline="0" dirty="0" smtClean="0">
                <a:ln>
                  <a:noFill/>
                </a:ln>
                <a:solidFill>
                  <a:srgbClr val="000000"/>
                </a:solidFill>
                <a:effectLst/>
                <a:latin typeface="inherit"/>
                <a:cs typeface="Arial" pitchFamily="34" charset="0"/>
              </a:rPr>
              <a:t>3.</a:t>
            </a:r>
            <a:r>
              <a:rPr kumimoji="0" lang="en-GB" sz="2100" b="1" i="0" u="none" strike="noStrike" cap="none" normalizeH="0" dirty="0" smtClean="0">
                <a:ln>
                  <a:noFill/>
                </a:ln>
                <a:solidFill>
                  <a:srgbClr val="000000"/>
                </a:solidFill>
                <a:effectLst/>
                <a:latin typeface="inherit"/>
                <a:cs typeface="Arial" pitchFamily="34" charset="0"/>
              </a:rPr>
              <a:t> </a:t>
            </a:r>
            <a:r>
              <a:rPr kumimoji="0" lang="ru-RU" sz="2100" b="1" i="0" u="none" strike="noStrike" cap="none" normalizeH="0" baseline="0" dirty="0" err="1" smtClean="0">
                <a:ln>
                  <a:noFill/>
                </a:ln>
                <a:solidFill>
                  <a:srgbClr val="000000"/>
                </a:solidFill>
                <a:effectLst/>
                <a:latin typeface="inherit"/>
                <a:cs typeface="Arial" pitchFamily="34" charset="0"/>
              </a:rPr>
              <a:t>goods</a:t>
            </a:r>
            <a:r>
              <a:rPr kumimoji="0" lang="ru-RU" sz="2100" b="1" i="0" u="none" strike="noStrike" cap="none" normalizeH="0" baseline="0" dirty="0" smtClean="0">
                <a:ln>
                  <a:noFill/>
                </a:ln>
                <a:solidFill>
                  <a:srgbClr val="000000"/>
                </a:solidFill>
                <a:effectLst/>
                <a:latin typeface="inherit"/>
                <a:cs typeface="Arial" pitchFamily="34" charset="0"/>
              </a:rPr>
              <a:t> (</a:t>
            </a:r>
            <a:r>
              <a:rPr kumimoji="0" lang="ru-RU" sz="2100" b="1" i="0" u="none" strike="noStrike" cap="none" normalizeH="0" baseline="0" dirty="0" err="1" smtClean="0">
                <a:ln>
                  <a:noFill/>
                </a:ln>
                <a:solidFill>
                  <a:srgbClr val="000000"/>
                </a:solidFill>
                <a:effectLst/>
                <a:latin typeface="inherit"/>
                <a:cs typeface="Arial" pitchFamily="34" charset="0"/>
              </a:rPr>
              <a:t>commodity</a:t>
            </a:r>
            <a:r>
              <a:rPr kumimoji="0" lang="ru-RU" sz="2100" b="1" i="0" u="none" strike="noStrike" cap="none" normalizeH="0" baseline="0" dirty="0" smtClean="0">
                <a:ln>
                  <a:noFill/>
                </a:ln>
                <a:solidFill>
                  <a:srgbClr val="000000"/>
                </a:solidFill>
                <a:effectLst/>
                <a:latin typeface="inherit"/>
                <a:cs typeface="Arial" pitchFamily="34" charset="0"/>
              </a:rPr>
              <a:t> </a:t>
            </a:r>
            <a:r>
              <a:rPr kumimoji="0" lang="ru-RU" sz="2100" b="1" i="0" u="none" strike="noStrike" cap="none" normalizeH="0" baseline="0" dirty="0" err="1" smtClean="0">
                <a:ln>
                  <a:noFill/>
                </a:ln>
                <a:solidFill>
                  <a:srgbClr val="000000"/>
                </a:solidFill>
                <a:effectLst/>
                <a:latin typeface="inherit"/>
                <a:cs typeface="Arial" pitchFamily="34" charset="0"/>
              </a:rPr>
              <a:t>capital</a:t>
            </a:r>
            <a:r>
              <a:rPr kumimoji="0" lang="ru-RU" sz="2100" b="0" i="0" u="none" strike="noStrike" cap="none" normalizeH="0" baseline="0" dirty="0" smtClean="0">
                <a:ln>
                  <a:noFill/>
                </a:ln>
                <a:solidFill>
                  <a:srgbClr val="000000"/>
                </a:solidFill>
                <a:effectLst/>
                <a:latin typeface="inherit"/>
                <a:cs typeface="Arial" pitchFamily="34" charset="0"/>
              </a:rPr>
              <a:t>).</a:t>
            </a:r>
            <a:r>
              <a:rPr kumimoji="0" lang="ru-RU" sz="800" b="0" i="0" u="none" strike="noStrike" cap="none" normalizeH="0" baseline="0" dirty="0" smtClean="0">
                <a:ln>
                  <a:noFill/>
                </a:ln>
                <a:solidFill>
                  <a:schemeClr val="tx1"/>
                </a:solidFill>
                <a:effectLst/>
                <a:latin typeface="Arial" pitchFamily="34" charset="0"/>
                <a:cs typeface="Arial" pitchFamily="34" charset="0"/>
              </a:rPr>
              <a:t> </a:t>
            </a:r>
            <a:endParaRPr kumimoji="0" lang="ru-RU"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11" name="Прямоугольник 10"/>
          <p:cNvSpPr/>
          <p:nvPr/>
        </p:nvSpPr>
        <p:spPr>
          <a:xfrm>
            <a:off x="533400" y="4267200"/>
            <a:ext cx="7924800" cy="1938992"/>
          </a:xfrm>
          <a:prstGeom prst="rect">
            <a:avLst/>
          </a:prstGeom>
        </p:spPr>
        <p:txBody>
          <a:bodyPr wrap="square">
            <a:spAutoFit/>
          </a:bodyPr>
          <a:lstStyle/>
          <a:p>
            <a:pPr algn="just" eaLnBrk="1" hangingPunct="1">
              <a:tabLst>
                <a:tab pos="409575" algn="l"/>
              </a:tabLst>
            </a:pPr>
            <a:r>
              <a:rPr lang="en-US" sz="2000" b="1" dirty="0" smtClean="0">
                <a:solidFill>
                  <a:srgbClr val="FF0000"/>
                </a:solidFill>
                <a:latin typeface="Times New Roman" pitchFamily="18" charset="0"/>
              </a:rPr>
              <a:t>The fixed capital </a:t>
            </a:r>
            <a:r>
              <a:rPr lang="en-US" sz="2000" b="1" dirty="0" smtClean="0">
                <a:latin typeface="Times New Roman" pitchFamily="18" charset="0"/>
              </a:rPr>
              <a:t>is the means of labor which:</a:t>
            </a:r>
            <a:endParaRPr lang="ru-RU" sz="2000" dirty="0" smtClean="0">
              <a:latin typeface="Times New Roman" pitchFamily="18" charset="0"/>
            </a:endParaRPr>
          </a:p>
          <a:p>
            <a:pPr algn="just" eaLnBrk="1" hangingPunct="1">
              <a:tabLst>
                <a:tab pos="409575" algn="l"/>
              </a:tabLst>
            </a:pPr>
            <a:endParaRPr lang="en-GB" sz="2000" b="1" dirty="0" smtClean="0">
              <a:latin typeface="Times New Roman" pitchFamily="18" charset="0"/>
            </a:endParaRPr>
          </a:p>
          <a:p>
            <a:pPr algn="just" eaLnBrk="1" hangingPunct="1">
              <a:tabLst>
                <a:tab pos="409575" algn="l"/>
              </a:tabLst>
            </a:pPr>
            <a:r>
              <a:rPr lang="en-US" sz="2000" b="1" dirty="0" smtClean="0">
                <a:latin typeface="Times New Roman" pitchFamily="18" charset="0"/>
              </a:rPr>
              <a:t>-service </a:t>
            </a:r>
            <a:r>
              <a:rPr lang="en-US" sz="2000" b="1" dirty="0" smtClean="0">
                <a:latin typeface="Times New Roman" pitchFamily="18" charset="0"/>
              </a:rPr>
              <a:t>the production process for a long time without changing its natural-material form.</a:t>
            </a:r>
          </a:p>
          <a:p>
            <a:pPr algn="just" eaLnBrk="1" hangingPunct="1"/>
            <a:r>
              <a:rPr lang="ru-RU" sz="2000" b="1" dirty="0" smtClean="0">
                <a:latin typeface="Times New Roman" pitchFamily="18" charset="0"/>
              </a:rPr>
              <a:t>-</a:t>
            </a:r>
            <a:r>
              <a:rPr lang="en-US" sz="2000" b="1" dirty="0" smtClean="0">
                <a:latin typeface="Times New Roman" pitchFamily="18" charset="0"/>
              </a:rPr>
              <a:t>fixed assets transfer their value to the finished product in parts as they wear out. </a:t>
            </a:r>
            <a:endParaRPr lang="en-US" sz="2000" b="1" dirty="0" smtClean="0">
              <a:latin typeface="Times New Roman" pitchFamily="18"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4"/>
          <p:cNvSpPr>
            <a:spLocks noChangeArrowheads="1"/>
          </p:cNvSpPr>
          <p:nvPr/>
        </p:nvSpPr>
        <p:spPr bwMode="auto">
          <a:xfrm>
            <a:off x="2057400" y="762000"/>
            <a:ext cx="3986989" cy="461665"/>
          </a:xfrm>
          <a:prstGeom prst="rect">
            <a:avLst/>
          </a:prstGeom>
          <a:noFill/>
          <a:ln w="9525">
            <a:noFill/>
            <a:miter lim="800000"/>
            <a:headEnd/>
            <a:tailEnd/>
          </a:ln>
        </p:spPr>
        <p:txBody>
          <a:bodyPr wrap="none" anchor="ctr">
            <a:spAutoFit/>
          </a:bodyPr>
          <a:lstStyle/>
          <a:p>
            <a:r>
              <a:rPr lang="en-GB" sz="2400" b="1" dirty="0" smtClean="0">
                <a:latin typeface="Times New Roman" pitchFamily="18" charset="0"/>
                <a:cs typeface="Times New Roman" pitchFamily="18" charset="0"/>
              </a:rPr>
              <a:t>Classification of fixed capital</a:t>
            </a:r>
            <a:endParaRPr lang="ru-RU" sz="2400" b="1" dirty="0">
              <a:latin typeface="Times New Roman" pitchFamily="18" charset="0"/>
              <a:cs typeface="Times New Roman" pitchFamily="18" charset="0"/>
            </a:endParaRPr>
          </a:p>
        </p:txBody>
      </p:sp>
      <p:sp>
        <p:nvSpPr>
          <p:cNvPr id="5123" name="Rectangle 5"/>
          <p:cNvSpPr>
            <a:spLocks noChangeArrowheads="1"/>
          </p:cNvSpPr>
          <p:nvPr/>
        </p:nvSpPr>
        <p:spPr bwMode="auto">
          <a:xfrm>
            <a:off x="1295400" y="1752600"/>
            <a:ext cx="2823209" cy="369332"/>
          </a:xfrm>
          <a:prstGeom prst="rect">
            <a:avLst/>
          </a:prstGeom>
          <a:noFill/>
          <a:ln w="9525">
            <a:solidFill>
              <a:srgbClr val="FF3300"/>
            </a:solidFill>
            <a:miter lim="800000"/>
            <a:headEnd/>
            <a:tailEnd/>
          </a:ln>
        </p:spPr>
        <p:txBody>
          <a:bodyPr wrap="none" anchor="ctr">
            <a:spAutoFit/>
          </a:bodyPr>
          <a:lstStyle/>
          <a:p>
            <a:r>
              <a:rPr lang="en-GB" b="1" dirty="0" smtClean="0"/>
              <a:t>By purpose and </a:t>
            </a:r>
            <a:r>
              <a:rPr lang="en-GB" b="1" dirty="0" smtClean="0"/>
              <a:t>scope</a:t>
            </a:r>
            <a:r>
              <a:rPr lang="ru-RU" dirty="0" smtClean="0"/>
              <a:t> </a:t>
            </a:r>
            <a:endParaRPr lang="ru-RU" dirty="0"/>
          </a:p>
        </p:txBody>
      </p:sp>
      <p:sp>
        <p:nvSpPr>
          <p:cNvPr id="5124" name="Rectangle 6"/>
          <p:cNvSpPr>
            <a:spLocks noChangeArrowheads="1"/>
          </p:cNvSpPr>
          <p:nvPr/>
        </p:nvSpPr>
        <p:spPr bwMode="auto">
          <a:xfrm>
            <a:off x="5029200" y="1981200"/>
            <a:ext cx="2254143" cy="369332"/>
          </a:xfrm>
          <a:prstGeom prst="rect">
            <a:avLst/>
          </a:prstGeom>
          <a:noFill/>
          <a:ln w="9525">
            <a:noFill/>
            <a:miter lim="800000"/>
            <a:headEnd/>
            <a:tailEnd/>
          </a:ln>
        </p:spPr>
        <p:txBody>
          <a:bodyPr wrap="none" anchor="ctr">
            <a:spAutoFit/>
          </a:bodyPr>
          <a:lstStyle/>
          <a:p>
            <a:pPr>
              <a:buFontTx/>
              <a:buChar char="•"/>
            </a:pPr>
            <a:r>
              <a:rPr lang="en-GB" b="1" dirty="0" smtClean="0"/>
              <a:t>Non-production</a:t>
            </a:r>
            <a:r>
              <a:rPr lang="ru-RU" b="1" dirty="0" smtClean="0"/>
              <a:t> </a:t>
            </a:r>
            <a:endParaRPr lang="ru-RU" b="1" dirty="0"/>
          </a:p>
        </p:txBody>
      </p:sp>
      <p:sp>
        <p:nvSpPr>
          <p:cNvPr id="5125" name="Rectangle 7"/>
          <p:cNvSpPr>
            <a:spLocks noChangeArrowheads="1"/>
          </p:cNvSpPr>
          <p:nvPr/>
        </p:nvSpPr>
        <p:spPr bwMode="auto">
          <a:xfrm>
            <a:off x="5003800" y="1554163"/>
            <a:ext cx="1672253" cy="369332"/>
          </a:xfrm>
          <a:prstGeom prst="rect">
            <a:avLst/>
          </a:prstGeom>
          <a:noFill/>
          <a:ln w="9525">
            <a:noFill/>
            <a:miter lim="800000"/>
            <a:headEnd/>
            <a:tailEnd/>
          </a:ln>
        </p:spPr>
        <p:txBody>
          <a:bodyPr wrap="none">
            <a:spAutoFit/>
          </a:bodyPr>
          <a:lstStyle/>
          <a:p>
            <a:pPr>
              <a:buFontTx/>
              <a:buChar char="•"/>
            </a:pPr>
            <a:r>
              <a:rPr lang="en-GB" b="1" dirty="0" smtClean="0"/>
              <a:t>Production</a:t>
            </a:r>
            <a:r>
              <a:rPr lang="en-GB" dirty="0" smtClean="0"/>
              <a:t> </a:t>
            </a:r>
            <a:endParaRPr lang="ru-RU" b="1" dirty="0"/>
          </a:p>
        </p:txBody>
      </p:sp>
      <p:sp>
        <p:nvSpPr>
          <p:cNvPr id="5126" name="Rectangle 8"/>
          <p:cNvSpPr>
            <a:spLocks noChangeArrowheads="1"/>
          </p:cNvSpPr>
          <p:nvPr/>
        </p:nvSpPr>
        <p:spPr bwMode="auto">
          <a:xfrm>
            <a:off x="0" y="2819400"/>
            <a:ext cx="1371600" cy="1477328"/>
          </a:xfrm>
          <a:prstGeom prst="rect">
            <a:avLst/>
          </a:prstGeom>
          <a:noFill/>
          <a:ln w="9525">
            <a:solidFill>
              <a:srgbClr val="FF3300"/>
            </a:solidFill>
            <a:miter lim="800000"/>
            <a:headEnd/>
            <a:tailEnd/>
          </a:ln>
        </p:spPr>
        <p:txBody>
          <a:bodyPr wrap="square" anchor="ctr">
            <a:spAutoFit/>
          </a:bodyPr>
          <a:lstStyle/>
          <a:p>
            <a:r>
              <a:rPr lang="en-GB" b="1" dirty="0" smtClean="0"/>
              <a:t>By function </a:t>
            </a:r>
            <a:endParaRPr lang="en-GB" b="1" dirty="0" smtClean="0"/>
          </a:p>
          <a:p>
            <a:r>
              <a:rPr lang="en-GB" b="1" dirty="0" smtClean="0"/>
              <a:t>in production</a:t>
            </a:r>
            <a:endParaRPr lang="ru-RU" dirty="0"/>
          </a:p>
        </p:txBody>
      </p:sp>
      <p:cxnSp>
        <p:nvCxnSpPr>
          <p:cNvPr id="10" name="Прямая со стрелкой 9"/>
          <p:cNvCxnSpPr>
            <a:endCxn id="5125" idx="1"/>
          </p:cNvCxnSpPr>
          <p:nvPr/>
        </p:nvCxnSpPr>
        <p:spPr>
          <a:xfrm flipV="1">
            <a:off x="4191000" y="1738829"/>
            <a:ext cx="812800" cy="16617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2" name="Прямая со стрелкой 11"/>
          <p:cNvCxnSpPr>
            <a:endCxn id="5124" idx="1"/>
          </p:cNvCxnSpPr>
          <p:nvPr/>
        </p:nvCxnSpPr>
        <p:spPr>
          <a:xfrm>
            <a:off x="4267200" y="1981200"/>
            <a:ext cx="762000" cy="18466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3" name="Прямоугольник 12"/>
          <p:cNvSpPr/>
          <p:nvPr/>
        </p:nvSpPr>
        <p:spPr>
          <a:xfrm>
            <a:off x="3581400" y="2895600"/>
            <a:ext cx="5257800" cy="3416320"/>
          </a:xfrm>
          <a:prstGeom prst="rect">
            <a:avLst/>
          </a:prstGeom>
        </p:spPr>
        <p:txBody>
          <a:bodyPr wrap="square">
            <a:spAutoFit/>
          </a:bodyPr>
          <a:lstStyle/>
          <a:p>
            <a:r>
              <a:rPr lang="en-US" dirty="0" smtClean="0"/>
              <a:t>Building.</a:t>
            </a:r>
          </a:p>
          <a:p>
            <a:r>
              <a:rPr lang="en-US" dirty="0" smtClean="0"/>
              <a:t>Structures.</a:t>
            </a:r>
          </a:p>
          <a:p>
            <a:r>
              <a:rPr lang="en-US" dirty="0" smtClean="0"/>
              <a:t>Transfer devices.</a:t>
            </a:r>
          </a:p>
          <a:p>
            <a:r>
              <a:rPr lang="en-US" dirty="0" smtClean="0"/>
              <a:t>Machinery and equipment: -power machines</a:t>
            </a:r>
          </a:p>
          <a:p>
            <a:r>
              <a:rPr lang="en-US" dirty="0" smtClean="0"/>
              <a:t>                                             -working machines</a:t>
            </a:r>
          </a:p>
          <a:p>
            <a:r>
              <a:rPr lang="en-US" dirty="0" smtClean="0"/>
              <a:t>                                             -KIP and A</a:t>
            </a:r>
          </a:p>
          <a:p>
            <a:r>
              <a:rPr lang="en-US" dirty="0" smtClean="0"/>
              <a:t>                                             -computing machines</a:t>
            </a:r>
          </a:p>
          <a:p>
            <a:r>
              <a:rPr lang="en-US" dirty="0" smtClean="0"/>
              <a:t>Transport vehicles.</a:t>
            </a:r>
          </a:p>
          <a:p>
            <a:r>
              <a:rPr lang="en-US" dirty="0" smtClean="0"/>
              <a:t>Tool</a:t>
            </a:r>
          </a:p>
          <a:p>
            <a:r>
              <a:rPr lang="en-US" dirty="0" smtClean="0"/>
              <a:t>Production and household inventory</a:t>
            </a:r>
          </a:p>
          <a:p>
            <a:r>
              <a:rPr lang="en-US" dirty="0" smtClean="0"/>
              <a:t>Capital </a:t>
            </a:r>
            <a:r>
              <a:rPr lang="en-US" dirty="0" smtClean="0"/>
              <a:t>investments for land improvement</a:t>
            </a:r>
          </a:p>
          <a:p>
            <a:r>
              <a:rPr lang="en-US" dirty="0" smtClean="0"/>
              <a:t>Perennial plantings</a:t>
            </a:r>
            <a:endParaRPr lang="ru-RU" dirty="0"/>
          </a:p>
        </p:txBody>
      </p:sp>
      <p:cxnSp>
        <p:nvCxnSpPr>
          <p:cNvPr id="14" name="Прямая со стрелкой 13"/>
          <p:cNvCxnSpPr/>
          <p:nvPr/>
        </p:nvCxnSpPr>
        <p:spPr>
          <a:xfrm rot="16200000" flipH="1">
            <a:off x="1181100" y="3619500"/>
            <a:ext cx="2667000" cy="21336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6" name="Прямая со стрелкой 15"/>
          <p:cNvCxnSpPr/>
          <p:nvPr/>
        </p:nvCxnSpPr>
        <p:spPr>
          <a:xfrm>
            <a:off x="1371600" y="3352800"/>
            <a:ext cx="2209800" cy="21336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0" name="Прямая со стрелкой 19"/>
          <p:cNvCxnSpPr/>
          <p:nvPr/>
        </p:nvCxnSpPr>
        <p:spPr>
          <a:xfrm>
            <a:off x="1371600" y="3276600"/>
            <a:ext cx="2209800" cy="19812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2" name="Прямая со стрелкой 21"/>
          <p:cNvCxnSpPr/>
          <p:nvPr/>
        </p:nvCxnSpPr>
        <p:spPr>
          <a:xfrm>
            <a:off x="1371600" y="3276600"/>
            <a:ext cx="2209800" cy="16764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4" name="Прямая со стрелкой 23"/>
          <p:cNvCxnSpPr/>
          <p:nvPr/>
        </p:nvCxnSpPr>
        <p:spPr>
          <a:xfrm>
            <a:off x="1371600" y="3352800"/>
            <a:ext cx="2209800" cy="4572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4" name="Прямая со стрелкой 33"/>
          <p:cNvCxnSpPr/>
          <p:nvPr/>
        </p:nvCxnSpPr>
        <p:spPr>
          <a:xfrm>
            <a:off x="1371600" y="3276600"/>
            <a:ext cx="2286000" cy="3048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6" name="Прямая со стрелкой 35"/>
          <p:cNvCxnSpPr/>
          <p:nvPr/>
        </p:nvCxnSpPr>
        <p:spPr>
          <a:xfrm flipV="1">
            <a:off x="1447800" y="3124200"/>
            <a:ext cx="2133600" cy="1524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8" name="Прямая со стрелкой 37"/>
          <p:cNvCxnSpPr/>
          <p:nvPr/>
        </p:nvCxnSpPr>
        <p:spPr>
          <a:xfrm>
            <a:off x="1447800" y="3276600"/>
            <a:ext cx="2133600" cy="777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1"/>
          <p:cNvSpPr>
            <a:spLocks noChangeArrowheads="1"/>
          </p:cNvSpPr>
          <p:nvPr/>
        </p:nvSpPr>
        <p:spPr bwMode="auto">
          <a:xfrm>
            <a:off x="0" y="0"/>
            <a:ext cx="184150" cy="492125"/>
          </a:xfrm>
          <a:prstGeom prst="rect">
            <a:avLst/>
          </a:prstGeom>
          <a:noFill/>
          <a:ln w="9525">
            <a:noFill/>
            <a:miter lim="800000"/>
            <a:headEnd/>
            <a:tailEnd/>
          </a:ln>
        </p:spPr>
        <p:txBody>
          <a:bodyPr wrap="none" anchor="ctr">
            <a:spAutoFit/>
          </a:bodyPr>
          <a:lstStyle/>
          <a:p>
            <a:pPr eaLnBrk="0" hangingPunct="0"/>
            <a:endParaRPr lang="ru-RU" sz="800"/>
          </a:p>
          <a:p>
            <a:pPr eaLnBrk="0" hangingPunct="0"/>
            <a:endParaRPr lang="ru-RU"/>
          </a:p>
        </p:txBody>
      </p:sp>
      <p:graphicFrame>
        <p:nvGraphicFramePr>
          <p:cNvPr id="4" name="Таблица 3"/>
          <p:cNvGraphicFramePr>
            <a:graphicFrameLocks noGrp="1"/>
          </p:cNvGraphicFramePr>
          <p:nvPr/>
        </p:nvGraphicFramePr>
        <p:xfrm>
          <a:off x="152400" y="609600"/>
          <a:ext cx="8839200" cy="5116957"/>
        </p:xfrm>
        <a:graphic>
          <a:graphicData uri="http://schemas.openxmlformats.org/drawingml/2006/table">
            <a:tbl>
              <a:tblPr/>
              <a:tblGrid>
                <a:gridCol w="304800"/>
                <a:gridCol w="1524000"/>
                <a:gridCol w="3881438"/>
                <a:gridCol w="3128962"/>
              </a:tblGrid>
              <a:tr h="128588">
                <a:tc>
                  <a:txBody>
                    <a:bodyPr/>
                    <a:lstStyle/>
                    <a:p>
                      <a:pPr marL="66675" marR="0" lvl="0" indent="0" algn="r" defTabSz="914400" rtl="0" eaLnBrk="1" fontAlgn="base" latinLnBrk="0" hangingPunct="1">
                        <a:lnSpc>
                          <a:spcPct val="100000"/>
                        </a:lnSpc>
                        <a:spcBef>
                          <a:spcPts val="13"/>
                        </a:spcBef>
                        <a:spcAft>
                          <a:spcPct val="0"/>
                        </a:spcAft>
                        <a:buClrTx/>
                        <a:buSzTx/>
                        <a:buFontTx/>
                        <a:buNone/>
                        <a:tabLst/>
                      </a:pPr>
                      <a:r>
                        <a:rPr kumimoji="0" lang="ru-RU" sz="1200" b="1" i="0" u="none" strike="noStrike" cap="none" normalizeH="0" baseline="0" dirty="0" smtClean="0">
                          <a:ln>
                            <a:noFill/>
                          </a:ln>
                          <a:solidFill>
                            <a:schemeClr val="tx1"/>
                          </a:solidFill>
                          <a:effectLst/>
                          <a:latin typeface="Times New Roman" pitchFamily="18" charset="0"/>
                          <a:cs typeface="Times New Roman" pitchFamily="18" charset="0"/>
                        </a:rPr>
                        <a:t>№</a:t>
                      </a:r>
                      <a:endParaRPr kumimoji="0" lang="ru-RU" sz="12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0" marR="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lnTlToBr>
                      <a:noFill/>
                    </a:lnTlToBr>
                    <a:lnBlToTr>
                      <a:noFill/>
                    </a:lnBlToTr>
                    <a:noFill/>
                  </a:tcPr>
                </a:tc>
                <a:tc>
                  <a:txBody>
                    <a:bodyPr/>
                    <a:lstStyle/>
                    <a:p>
                      <a:pPr marL="92075" marR="0" lvl="0" indent="0" algn="ctr" defTabSz="914400" rtl="0" eaLnBrk="1" fontAlgn="base" latinLnBrk="0" hangingPunct="1">
                        <a:lnSpc>
                          <a:spcPct val="100000"/>
                        </a:lnSpc>
                        <a:spcBef>
                          <a:spcPts val="13"/>
                        </a:spcBef>
                        <a:spcAft>
                          <a:spcPct val="0"/>
                        </a:spcAft>
                        <a:buClrTx/>
                        <a:buSzTx/>
                        <a:buFontTx/>
                        <a:buNone/>
                        <a:tabLst/>
                      </a:pPr>
                      <a:r>
                        <a:rPr kumimoji="0" lang="ru-RU" sz="1200" b="1" i="0" u="none" strike="noStrike" cap="none" normalizeH="0" baseline="0" smtClean="0">
                          <a:ln>
                            <a:noFill/>
                          </a:ln>
                          <a:solidFill>
                            <a:schemeClr val="tx1"/>
                          </a:solidFill>
                          <a:effectLst/>
                          <a:latin typeface="Times New Roman" pitchFamily="18" charset="0"/>
                          <a:cs typeface="Times New Roman" pitchFamily="18" charset="0"/>
                        </a:rPr>
                        <a:t>Состав ОПФ</a:t>
                      </a:r>
                      <a:endParaRPr kumimoji="0" lang="ru-RU" sz="1200" b="0" i="0" u="none" strike="noStrike" cap="none" normalizeH="0" baseline="0" smtClean="0">
                        <a:ln>
                          <a:noFill/>
                        </a:ln>
                        <a:solidFill>
                          <a:schemeClr val="tx1"/>
                        </a:solidFill>
                        <a:effectLst/>
                        <a:latin typeface="Times New Roman" pitchFamily="18" charset="0"/>
                        <a:cs typeface="Times New Roman" pitchFamily="18" charset="0"/>
                      </a:endParaRPr>
                    </a:p>
                  </a:txBody>
                  <a:tcPr marL="0" marR="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lnTlToBr>
                      <a:noFill/>
                    </a:lnTlToBr>
                    <a:lnBlToTr>
                      <a:noFill/>
                    </a:lnBlToTr>
                    <a:noFill/>
                  </a:tcPr>
                </a:tc>
                <a:tc>
                  <a:txBody>
                    <a:bodyPr/>
                    <a:lstStyle/>
                    <a:p>
                      <a:pPr marL="717550" marR="0" lvl="0" indent="0" algn="l" defTabSz="914400" rtl="0" eaLnBrk="1" fontAlgn="base" latinLnBrk="0" hangingPunct="1">
                        <a:lnSpc>
                          <a:spcPct val="100000"/>
                        </a:lnSpc>
                        <a:spcBef>
                          <a:spcPts val="13"/>
                        </a:spcBef>
                        <a:spcAft>
                          <a:spcPct val="0"/>
                        </a:spcAft>
                        <a:buClrTx/>
                        <a:buSzTx/>
                        <a:buFontTx/>
                        <a:buNone/>
                        <a:tabLst/>
                      </a:pPr>
                      <a:r>
                        <a:rPr kumimoji="0" lang="ru-RU" sz="1200" b="1" i="0" u="none" strike="noStrike" cap="none" normalizeH="0" baseline="0" smtClean="0">
                          <a:ln>
                            <a:noFill/>
                          </a:ln>
                          <a:solidFill>
                            <a:schemeClr val="tx1"/>
                          </a:solidFill>
                          <a:effectLst/>
                          <a:latin typeface="Times New Roman" pitchFamily="18" charset="0"/>
                          <a:cs typeface="Times New Roman" pitchFamily="18" charset="0"/>
                        </a:rPr>
                        <a:t>Примеры</a:t>
                      </a:r>
                      <a:endParaRPr kumimoji="0" lang="ru-RU" sz="1200" b="0" i="0" u="none" strike="noStrike" cap="none" normalizeH="0" baseline="0" smtClean="0">
                        <a:ln>
                          <a:noFill/>
                        </a:ln>
                        <a:solidFill>
                          <a:schemeClr val="tx1"/>
                        </a:solidFill>
                        <a:effectLst/>
                        <a:latin typeface="Times New Roman" pitchFamily="18" charset="0"/>
                        <a:cs typeface="Times New Roman" pitchFamily="18" charset="0"/>
                      </a:endParaRPr>
                    </a:p>
                  </a:txBody>
                  <a:tcPr marL="0" marR="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lnTlToBr>
                      <a:noFill/>
                    </a:lnTlToBr>
                    <a:lnBlToTr>
                      <a:noFill/>
                    </a:lnBlToTr>
                    <a:noFill/>
                  </a:tcPr>
                </a:tc>
                <a:tc>
                  <a:txBody>
                    <a:bodyPr/>
                    <a:lstStyle/>
                    <a:p>
                      <a:pPr marL="515938" marR="0" lvl="0" indent="0" algn="l" defTabSz="914400" rtl="0" eaLnBrk="1" fontAlgn="base" latinLnBrk="0" hangingPunct="1">
                        <a:lnSpc>
                          <a:spcPct val="100000"/>
                        </a:lnSpc>
                        <a:spcBef>
                          <a:spcPts val="13"/>
                        </a:spcBef>
                        <a:spcAft>
                          <a:spcPct val="0"/>
                        </a:spcAft>
                        <a:buClrTx/>
                        <a:buSzTx/>
                        <a:buFontTx/>
                        <a:buNone/>
                        <a:tabLst/>
                      </a:pPr>
                      <a:r>
                        <a:rPr kumimoji="0" lang="ru-RU" sz="1200" b="1" i="0" u="none" strike="noStrike" cap="none" normalizeH="0" baseline="0" smtClean="0">
                          <a:ln>
                            <a:noFill/>
                          </a:ln>
                          <a:solidFill>
                            <a:schemeClr val="tx1"/>
                          </a:solidFill>
                          <a:effectLst/>
                          <a:latin typeface="Times New Roman" pitchFamily="18" charset="0"/>
                          <a:cs typeface="Times New Roman" pitchFamily="18" charset="0"/>
                        </a:rPr>
                        <a:t>Назначение</a:t>
                      </a:r>
                      <a:endParaRPr kumimoji="0" lang="ru-RU" sz="1200" b="0" i="0" u="none" strike="noStrike" cap="none" normalizeH="0" baseline="0" smtClean="0">
                        <a:ln>
                          <a:noFill/>
                        </a:ln>
                        <a:solidFill>
                          <a:schemeClr val="tx1"/>
                        </a:solidFill>
                        <a:effectLst/>
                        <a:latin typeface="Times New Roman" pitchFamily="18" charset="0"/>
                        <a:cs typeface="Times New Roman" pitchFamily="18" charset="0"/>
                      </a:endParaRPr>
                    </a:p>
                  </a:txBody>
                  <a:tcPr marL="0" marR="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lnTlToBr>
                      <a:noFill/>
                    </a:lnTlToBr>
                    <a:lnBlToTr>
                      <a:noFill/>
                    </a:lnBlToTr>
                    <a:noFill/>
                  </a:tcPr>
                </a:tc>
              </a:tr>
              <a:tr h="577850">
                <a:tc>
                  <a:txBody>
                    <a:bodyPr/>
                    <a:lstStyle/>
                    <a:p>
                      <a:pPr marL="66675" marR="0" lvl="0" indent="0" algn="r" defTabSz="914400" rtl="0" eaLnBrk="1" fontAlgn="base" latinLnBrk="0" hangingPunct="1">
                        <a:lnSpc>
                          <a:spcPts val="1463"/>
                        </a:lnSpc>
                        <a:spcBef>
                          <a:spcPct val="0"/>
                        </a:spcBef>
                        <a:spcAft>
                          <a:spcPct val="0"/>
                        </a:spcAft>
                        <a:buClrTx/>
                        <a:buSzTx/>
                        <a:buFontTx/>
                        <a:buNone/>
                        <a:tabLst/>
                      </a:pPr>
                      <a:r>
                        <a:rPr kumimoji="0" lang="ru-RU" sz="1200" b="0" i="0" u="none" strike="noStrike" cap="none" normalizeH="0" baseline="0" smtClean="0">
                          <a:ln>
                            <a:noFill/>
                          </a:ln>
                          <a:solidFill>
                            <a:schemeClr val="tx1"/>
                          </a:solidFill>
                          <a:effectLst/>
                          <a:latin typeface="Times New Roman" pitchFamily="18" charset="0"/>
                          <a:cs typeface="Times New Roman" pitchFamily="18" charset="0"/>
                        </a:rPr>
                        <a:t>1</a:t>
                      </a:r>
                    </a:p>
                  </a:txBody>
                  <a:tcPr marL="0" marR="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93663" marR="0" lvl="0" indent="0" algn="ctr" defTabSz="914400" rtl="0" eaLnBrk="1" fontAlgn="base" latinLnBrk="0" hangingPunct="1">
                        <a:lnSpc>
                          <a:spcPts val="1463"/>
                        </a:lnSpc>
                        <a:spcBef>
                          <a:spcPct val="0"/>
                        </a:spcBef>
                        <a:spcAft>
                          <a:spcPct val="0"/>
                        </a:spcAft>
                        <a:buClrTx/>
                        <a:buSzTx/>
                        <a:buFontTx/>
                        <a:buNone/>
                        <a:tabLst/>
                      </a:pPr>
                      <a:r>
                        <a:rPr kumimoji="0" lang="ru-RU" sz="1200" b="0" i="0" u="none" strike="noStrike" cap="none" normalizeH="0" baseline="0" smtClean="0">
                          <a:ln>
                            <a:noFill/>
                          </a:ln>
                          <a:solidFill>
                            <a:schemeClr val="tx1"/>
                          </a:solidFill>
                          <a:effectLst/>
                          <a:latin typeface="Times New Roman" pitchFamily="18" charset="0"/>
                          <a:cs typeface="Times New Roman" pitchFamily="18" charset="0"/>
                        </a:rPr>
                        <a:t>Здания</a:t>
                      </a:r>
                    </a:p>
                  </a:txBody>
                  <a:tcPr marL="0" marR="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76200" marR="0" lvl="0" indent="0" algn="just" defTabSz="914400" rtl="0" eaLnBrk="1" fontAlgn="base" latinLnBrk="0" hangingPunct="1">
                        <a:lnSpc>
                          <a:spcPct val="100000"/>
                        </a:lnSpc>
                        <a:spcBef>
                          <a:spcPct val="0"/>
                        </a:spcBef>
                        <a:spcAft>
                          <a:spcPct val="0"/>
                        </a:spcAft>
                        <a:buClrTx/>
                        <a:buSzTx/>
                        <a:buFontTx/>
                        <a:buNone/>
                        <a:tabLst/>
                      </a:pPr>
                      <a:r>
                        <a:rPr kumimoji="0" lang="ru-RU" sz="1200" b="0" i="0" u="none" strike="noStrike" cap="none" normalizeH="0" baseline="0" smtClean="0">
                          <a:ln>
                            <a:noFill/>
                          </a:ln>
                          <a:solidFill>
                            <a:schemeClr val="tx1"/>
                          </a:solidFill>
                          <a:effectLst/>
                          <a:latin typeface="Times New Roman" pitchFamily="18" charset="0"/>
                          <a:cs typeface="Times New Roman" pitchFamily="18" charset="0"/>
                        </a:rPr>
                        <a:t>Производственные корпуса, лаборатории, офисы, складские помещения и пр.</a:t>
                      </a:r>
                    </a:p>
                  </a:txBody>
                  <a:tcPr marL="0" marR="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80963" marR="0" lvl="0" indent="0" algn="just" defTabSz="914400" rtl="0" eaLnBrk="1" fontAlgn="base" latinLnBrk="0" hangingPunct="1">
                        <a:lnSpc>
                          <a:spcPct val="100000"/>
                        </a:lnSpc>
                        <a:spcBef>
                          <a:spcPct val="0"/>
                        </a:spcBef>
                        <a:spcAft>
                          <a:spcPct val="0"/>
                        </a:spcAft>
                        <a:buClrTx/>
                        <a:buSzTx/>
                        <a:buFontTx/>
                        <a:buNone/>
                        <a:tabLst/>
                      </a:pPr>
                      <a:r>
                        <a:rPr kumimoji="0" lang="ru-RU" sz="1200" b="0" i="0" u="none" strike="noStrike" cap="none" normalizeH="0" baseline="0" smtClean="0">
                          <a:ln>
                            <a:noFill/>
                          </a:ln>
                          <a:solidFill>
                            <a:schemeClr val="tx1"/>
                          </a:solidFill>
                          <a:effectLst/>
                          <a:latin typeface="Times New Roman" pitchFamily="18" charset="0"/>
                          <a:cs typeface="Times New Roman" pitchFamily="18" charset="0"/>
                        </a:rPr>
                        <a:t>Создание необходимых условий для размещения и работы производст- венного оборудования, машин, транспорта, трудовых коллективов</a:t>
                      </a:r>
                    </a:p>
                  </a:txBody>
                  <a:tcPr marL="0" marR="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82588">
                <a:tc>
                  <a:txBody>
                    <a:bodyPr/>
                    <a:lstStyle/>
                    <a:p>
                      <a:pPr marL="66675" marR="0" lvl="0" indent="0" algn="r" defTabSz="914400" rtl="0" eaLnBrk="1" fontAlgn="base" latinLnBrk="0" hangingPunct="1">
                        <a:lnSpc>
                          <a:spcPts val="1450"/>
                        </a:lnSpc>
                        <a:spcBef>
                          <a:spcPct val="0"/>
                        </a:spcBef>
                        <a:spcAft>
                          <a:spcPct val="0"/>
                        </a:spcAft>
                        <a:buClrTx/>
                        <a:buSzTx/>
                        <a:buFontTx/>
                        <a:buNone/>
                        <a:tabLst/>
                      </a:pPr>
                      <a:r>
                        <a:rPr kumimoji="0" lang="ru-RU" sz="1200" b="0" i="0" u="none" strike="noStrike" cap="none" normalizeH="0" baseline="0" smtClean="0">
                          <a:ln>
                            <a:noFill/>
                          </a:ln>
                          <a:solidFill>
                            <a:schemeClr val="tx1"/>
                          </a:solidFill>
                          <a:effectLst/>
                          <a:latin typeface="Times New Roman" pitchFamily="18" charset="0"/>
                          <a:cs typeface="Times New Roman" pitchFamily="18" charset="0"/>
                        </a:rPr>
                        <a:t>2</a:t>
                      </a:r>
                    </a:p>
                  </a:txBody>
                  <a:tcPr marL="0" marR="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93663" marR="0" lvl="0" indent="0" algn="ctr" defTabSz="914400" rtl="0" eaLnBrk="1" fontAlgn="base" latinLnBrk="0" hangingPunct="1">
                        <a:lnSpc>
                          <a:spcPts val="1450"/>
                        </a:lnSpc>
                        <a:spcBef>
                          <a:spcPct val="0"/>
                        </a:spcBef>
                        <a:spcAft>
                          <a:spcPct val="0"/>
                        </a:spcAft>
                        <a:buClrTx/>
                        <a:buSzTx/>
                        <a:buFontTx/>
                        <a:buNone/>
                        <a:tabLst/>
                      </a:pPr>
                      <a:r>
                        <a:rPr kumimoji="0" lang="ru-RU" sz="1200" b="0" i="0" u="none" strike="noStrike" cap="none" normalizeH="0" baseline="0" smtClean="0">
                          <a:ln>
                            <a:noFill/>
                          </a:ln>
                          <a:solidFill>
                            <a:schemeClr val="tx1"/>
                          </a:solidFill>
                          <a:effectLst/>
                          <a:latin typeface="Times New Roman" pitchFamily="18" charset="0"/>
                          <a:cs typeface="Times New Roman" pitchFamily="18" charset="0"/>
                        </a:rPr>
                        <a:t>Сооружения</a:t>
                      </a:r>
                    </a:p>
                  </a:txBody>
                  <a:tcPr marL="0" marR="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173038" marR="0" lvl="0" indent="-44450" algn="just" defTabSz="914400" rtl="0" eaLnBrk="1" fontAlgn="base" latinLnBrk="0" hangingPunct="1">
                        <a:lnSpc>
                          <a:spcPct val="100000"/>
                        </a:lnSpc>
                        <a:spcBef>
                          <a:spcPct val="0"/>
                        </a:spcBef>
                        <a:spcAft>
                          <a:spcPct val="0"/>
                        </a:spcAft>
                        <a:buClrTx/>
                        <a:buSzTx/>
                        <a:buFontTx/>
                        <a:buNone/>
                        <a:tabLst/>
                      </a:pPr>
                      <a:r>
                        <a:rPr kumimoji="0" lang="ru-RU" sz="1200" b="0" i="0" u="none" strike="noStrike" cap="none" normalizeH="0" baseline="0" smtClean="0">
                          <a:ln>
                            <a:noFill/>
                          </a:ln>
                          <a:solidFill>
                            <a:schemeClr val="tx1"/>
                          </a:solidFill>
                          <a:effectLst/>
                          <a:latin typeface="Times New Roman" pitchFamily="18" charset="0"/>
                          <a:cs typeface="Times New Roman" pitchFamily="18" charset="0"/>
                        </a:rPr>
                        <a:t>Шахты, штольни, карьеры, нефтяные и газовые скважины, насосные станции,</a:t>
                      </a:r>
                    </a:p>
                    <a:p>
                      <a:pPr marL="173038" marR="0" lvl="0" indent="-44450" algn="just" defTabSz="914400" rtl="0" eaLnBrk="1" fontAlgn="base" latinLnBrk="0" hangingPunct="1">
                        <a:lnSpc>
                          <a:spcPts val="1438"/>
                        </a:lnSpc>
                        <a:spcBef>
                          <a:spcPct val="0"/>
                        </a:spcBef>
                        <a:spcAft>
                          <a:spcPct val="0"/>
                        </a:spcAft>
                        <a:buClrTx/>
                        <a:buSzTx/>
                        <a:buFontTx/>
                        <a:buNone/>
                        <a:tabLst/>
                      </a:pPr>
                      <a:r>
                        <a:rPr kumimoji="0" lang="ru-RU" sz="1200" b="0" i="0" u="none" strike="noStrike" cap="none" normalizeH="0" baseline="0" smtClean="0">
                          <a:ln>
                            <a:noFill/>
                          </a:ln>
                          <a:solidFill>
                            <a:schemeClr val="tx1"/>
                          </a:solidFill>
                          <a:effectLst/>
                          <a:latin typeface="Times New Roman" pitchFamily="18" charset="0"/>
                          <a:cs typeface="Times New Roman" pitchFamily="18" charset="0"/>
                        </a:rPr>
                        <a:t>бункера эстакады и пр.</a:t>
                      </a:r>
                    </a:p>
                  </a:txBody>
                  <a:tcPr marL="0" marR="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153988" marR="0" lvl="0" indent="-28575" algn="just" defTabSz="914400" rtl="0" eaLnBrk="1" fontAlgn="base" latinLnBrk="0" hangingPunct="1">
                        <a:lnSpc>
                          <a:spcPct val="100000"/>
                        </a:lnSpc>
                        <a:spcBef>
                          <a:spcPct val="0"/>
                        </a:spcBef>
                        <a:spcAft>
                          <a:spcPct val="0"/>
                        </a:spcAft>
                        <a:buClrTx/>
                        <a:buSzTx/>
                        <a:buFontTx/>
                        <a:buNone/>
                        <a:tabLst/>
                      </a:pPr>
                      <a:r>
                        <a:rPr kumimoji="0" lang="ru-RU" sz="1200" b="0" i="0" u="none" strike="noStrike" cap="none" normalizeH="0" baseline="0" smtClean="0">
                          <a:ln>
                            <a:noFill/>
                          </a:ln>
                          <a:solidFill>
                            <a:schemeClr val="tx1"/>
                          </a:solidFill>
                          <a:effectLst/>
                          <a:latin typeface="Times New Roman" pitchFamily="18" charset="0"/>
                          <a:cs typeface="Times New Roman" pitchFamily="18" charset="0"/>
                        </a:rPr>
                        <a:t>Обеспечение производства и хранении добываемых природных ресурсов</a:t>
                      </a:r>
                    </a:p>
                  </a:txBody>
                  <a:tcPr marL="0" marR="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479425">
                <a:tc>
                  <a:txBody>
                    <a:bodyPr/>
                    <a:lstStyle/>
                    <a:p>
                      <a:pPr marL="66675" marR="0" lvl="0" indent="0" algn="r" defTabSz="914400" rtl="0" eaLnBrk="1" fontAlgn="base" latinLnBrk="0" hangingPunct="1">
                        <a:lnSpc>
                          <a:spcPts val="1463"/>
                        </a:lnSpc>
                        <a:spcBef>
                          <a:spcPct val="0"/>
                        </a:spcBef>
                        <a:spcAft>
                          <a:spcPct val="0"/>
                        </a:spcAft>
                        <a:buClrTx/>
                        <a:buSzTx/>
                        <a:buFontTx/>
                        <a:buNone/>
                        <a:tabLst/>
                      </a:pPr>
                      <a:r>
                        <a:rPr kumimoji="0" lang="ru-RU" sz="1200" b="0" i="0" u="none" strike="noStrike" cap="none" normalizeH="0" baseline="0" smtClean="0">
                          <a:ln>
                            <a:noFill/>
                          </a:ln>
                          <a:solidFill>
                            <a:schemeClr val="tx1"/>
                          </a:solidFill>
                          <a:effectLst/>
                          <a:latin typeface="Times New Roman" pitchFamily="18" charset="0"/>
                          <a:cs typeface="Times New Roman" pitchFamily="18" charset="0"/>
                        </a:rPr>
                        <a:t>3</a:t>
                      </a:r>
                    </a:p>
                  </a:txBody>
                  <a:tcPr marL="0" marR="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238125" marR="0" lvl="0" indent="-119063" algn="l" defTabSz="914400" rtl="0" eaLnBrk="1" fontAlgn="base" latinLnBrk="0" hangingPunct="1">
                        <a:lnSpc>
                          <a:spcPct val="100000"/>
                        </a:lnSpc>
                        <a:spcBef>
                          <a:spcPct val="0"/>
                        </a:spcBef>
                        <a:spcAft>
                          <a:spcPct val="0"/>
                        </a:spcAft>
                        <a:buClrTx/>
                        <a:buSzTx/>
                        <a:buFontTx/>
                        <a:buNone/>
                        <a:tabLst/>
                      </a:pPr>
                      <a:r>
                        <a:rPr kumimoji="0" lang="ru-RU" sz="1200" b="0" i="0" u="none" strike="noStrike" cap="none" normalizeH="0" baseline="0" smtClean="0">
                          <a:ln>
                            <a:noFill/>
                          </a:ln>
                          <a:solidFill>
                            <a:schemeClr val="tx1"/>
                          </a:solidFill>
                          <a:effectLst/>
                          <a:latin typeface="Times New Roman" pitchFamily="18" charset="0"/>
                          <a:cs typeface="Times New Roman" pitchFamily="18" charset="0"/>
                        </a:rPr>
                        <a:t>Передаточные устройства</a:t>
                      </a:r>
                    </a:p>
                  </a:txBody>
                  <a:tcPr marL="0" marR="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77788" marR="0" lvl="0" indent="1588" algn="just" defTabSz="914400" rtl="0" eaLnBrk="1" fontAlgn="base" latinLnBrk="0" hangingPunct="1">
                        <a:lnSpc>
                          <a:spcPct val="100000"/>
                        </a:lnSpc>
                        <a:spcBef>
                          <a:spcPct val="0"/>
                        </a:spcBef>
                        <a:spcAft>
                          <a:spcPct val="0"/>
                        </a:spcAft>
                        <a:buClrTx/>
                        <a:buSzTx/>
                        <a:buFontTx/>
                        <a:buNone/>
                        <a:tabLst/>
                      </a:pPr>
                      <a:r>
                        <a:rPr kumimoji="0" lang="ru-RU" sz="1200" b="0" i="0" u="none" strike="noStrike" cap="none" normalizeH="0" baseline="0" smtClean="0">
                          <a:ln>
                            <a:noFill/>
                          </a:ln>
                          <a:solidFill>
                            <a:schemeClr val="tx1"/>
                          </a:solidFill>
                          <a:effectLst/>
                          <a:latin typeface="Times New Roman" pitchFamily="18" charset="0"/>
                          <a:cs typeface="Times New Roman" pitchFamily="18" charset="0"/>
                        </a:rPr>
                        <a:t>Продуктопроводы, водо- проводная сеть, паропрово- ды, электросеть, сети тепло- снабжения и газификации</a:t>
                      </a:r>
                    </a:p>
                  </a:txBody>
                  <a:tcPr marL="0" marR="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101600" marR="0" lvl="0" indent="41275" algn="just" defTabSz="914400" rtl="0" eaLnBrk="1" fontAlgn="base" latinLnBrk="0" hangingPunct="1">
                        <a:lnSpc>
                          <a:spcPct val="100000"/>
                        </a:lnSpc>
                        <a:spcBef>
                          <a:spcPct val="0"/>
                        </a:spcBef>
                        <a:spcAft>
                          <a:spcPct val="0"/>
                        </a:spcAft>
                        <a:buClrTx/>
                        <a:buSzTx/>
                        <a:buFontTx/>
                        <a:buNone/>
                        <a:tabLst/>
                      </a:pPr>
                      <a:r>
                        <a:rPr kumimoji="0" lang="ru-RU" sz="1200" b="0" i="0" u="none" strike="noStrike" cap="none" normalizeH="0" baseline="0" smtClean="0">
                          <a:ln>
                            <a:noFill/>
                          </a:ln>
                          <a:solidFill>
                            <a:schemeClr val="tx1"/>
                          </a:solidFill>
                          <a:effectLst/>
                          <a:latin typeface="Times New Roman" pitchFamily="18" charset="0"/>
                          <a:cs typeface="Times New Roman" pitchFamily="18" charset="0"/>
                        </a:rPr>
                        <a:t>Перемещение различных видов энергии, топливных и сырьевых ресурсов к местам их потребления</a:t>
                      </a:r>
                    </a:p>
                  </a:txBody>
                  <a:tcPr marL="0" marR="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82588">
                <a:tc>
                  <a:txBody>
                    <a:bodyPr/>
                    <a:lstStyle/>
                    <a:p>
                      <a:pPr marL="66675" marR="0" lvl="0" indent="0" algn="r" defTabSz="914400" rtl="0" eaLnBrk="1" fontAlgn="base" latinLnBrk="0" hangingPunct="1">
                        <a:lnSpc>
                          <a:spcPts val="1450"/>
                        </a:lnSpc>
                        <a:spcBef>
                          <a:spcPct val="0"/>
                        </a:spcBef>
                        <a:spcAft>
                          <a:spcPct val="0"/>
                        </a:spcAft>
                        <a:buClrTx/>
                        <a:buSzTx/>
                        <a:buFontTx/>
                        <a:buNone/>
                        <a:tabLst/>
                      </a:pPr>
                      <a:r>
                        <a:rPr kumimoji="0" lang="ru-RU" sz="1200" b="0" i="0" u="none" strike="noStrike" cap="none" normalizeH="0" baseline="0" smtClean="0">
                          <a:ln>
                            <a:noFill/>
                          </a:ln>
                          <a:solidFill>
                            <a:schemeClr val="tx1"/>
                          </a:solidFill>
                          <a:effectLst/>
                          <a:latin typeface="Times New Roman" pitchFamily="18" charset="0"/>
                          <a:cs typeface="Times New Roman" pitchFamily="18" charset="0"/>
                        </a:rPr>
                        <a:t>4</a:t>
                      </a:r>
                    </a:p>
                  </a:txBody>
                  <a:tcPr marL="0" marR="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100013" marR="0" lvl="0" indent="1588" algn="ctr" defTabSz="914400" rtl="0" eaLnBrk="1" fontAlgn="base" latinLnBrk="0" hangingPunct="1">
                        <a:lnSpc>
                          <a:spcPct val="100000"/>
                        </a:lnSpc>
                        <a:spcBef>
                          <a:spcPct val="0"/>
                        </a:spcBef>
                        <a:spcAft>
                          <a:spcPct val="0"/>
                        </a:spcAft>
                        <a:buClrTx/>
                        <a:buSzTx/>
                        <a:buFontTx/>
                        <a:buNone/>
                        <a:tabLst/>
                      </a:pPr>
                      <a:r>
                        <a:rPr kumimoji="0" lang="ru-RU" sz="1200" b="0" i="0" u="none" strike="noStrike" cap="none" normalizeH="0" baseline="0" smtClean="0">
                          <a:ln>
                            <a:noFill/>
                          </a:ln>
                          <a:solidFill>
                            <a:schemeClr val="tx1"/>
                          </a:solidFill>
                          <a:effectLst/>
                          <a:latin typeface="Times New Roman" pitchFamily="18" charset="0"/>
                          <a:cs typeface="Times New Roman" pitchFamily="18" charset="0"/>
                        </a:rPr>
                        <a:t>Силовые ма- шины и обору- дование</a:t>
                      </a:r>
                    </a:p>
                  </a:txBody>
                  <a:tcPr marL="0" marR="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73025" marR="0" lvl="0" indent="-3175" algn="just" defTabSz="914400" rtl="0" eaLnBrk="1" fontAlgn="base" latinLnBrk="0" hangingPunct="1">
                        <a:lnSpc>
                          <a:spcPct val="100000"/>
                        </a:lnSpc>
                        <a:spcBef>
                          <a:spcPct val="0"/>
                        </a:spcBef>
                        <a:spcAft>
                          <a:spcPct val="0"/>
                        </a:spcAft>
                        <a:buClrTx/>
                        <a:buSzTx/>
                        <a:buFontTx/>
                        <a:buNone/>
                        <a:tabLst/>
                      </a:pPr>
                      <a:r>
                        <a:rPr kumimoji="0" lang="ru-RU" sz="1200" b="0" i="0" u="none" strike="noStrike" cap="none" normalizeH="0" baseline="0" smtClean="0">
                          <a:ln>
                            <a:noFill/>
                          </a:ln>
                          <a:solidFill>
                            <a:schemeClr val="tx1"/>
                          </a:solidFill>
                          <a:effectLst/>
                          <a:latin typeface="Times New Roman" pitchFamily="18" charset="0"/>
                          <a:cs typeface="Times New Roman" pitchFamily="18" charset="0"/>
                        </a:rPr>
                        <a:t>Электрогенераторы, элек- тродвигатели, передаточные электростанции, компрессо-</a:t>
                      </a:r>
                    </a:p>
                    <a:p>
                      <a:pPr marL="73025" marR="0" lvl="0" indent="-3175" algn="just" defTabSz="914400" rtl="0" eaLnBrk="1" fontAlgn="base" latinLnBrk="0" hangingPunct="1">
                        <a:lnSpc>
                          <a:spcPts val="1425"/>
                        </a:lnSpc>
                        <a:spcBef>
                          <a:spcPct val="0"/>
                        </a:spcBef>
                        <a:spcAft>
                          <a:spcPct val="0"/>
                        </a:spcAft>
                        <a:buClrTx/>
                        <a:buSzTx/>
                        <a:buFontTx/>
                        <a:buNone/>
                        <a:tabLst/>
                      </a:pPr>
                      <a:r>
                        <a:rPr kumimoji="0" lang="ru-RU" sz="1200" b="0" i="0" u="none" strike="noStrike" cap="none" normalizeH="0" baseline="0" smtClean="0">
                          <a:ln>
                            <a:noFill/>
                          </a:ln>
                          <a:solidFill>
                            <a:schemeClr val="tx1"/>
                          </a:solidFill>
                          <a:effectLst/>
                          <a:latin typeface="Times New Roman" pitchFamily="18" charset="0"/>
                          <a:cs typeface="Times New Roman" pitchFamily="18" charset="0"/>
                        </a:rPr>
                        <a:t>ры</a:t>
                      </a:r>
                    </a:p>
                  </a:txBody>
                  <a:tcPr marL="0" marR="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85725" marR="0" lvl="0" indent="0" algn="just" defTabSz="914400" rtl="0" eaLnBrk="1" fontAlgn="base" latinLnBrk="0" hangingPunct="1">
                        <a:lnSpc>
                          <a:spcPts val="1450"/>
                        </a:lnSpc>
                        <a:spcBef>
                          <a:spcPct val="0"/>
                        </a:spcBef>
                        <a:spcAft>
                          <a:spcPct val="0"/>
                        </a:spcAft>
                        <a:buClrTx/>
                        <a:buSzTx/>
                        <a:buFontTx/>
                        <a:buNone/>
                        <a:tabLst/>
                      </a:pPr>
                      <a:r>
                        <a:rPr kumimoji="0" lang="ru-RU" sz="1200" b="0" i="0" u="none" strike="noStrike" cap="none" normalizeH="0" baseline="0" smtClean="0">
                          <a:ln>
                            <a:noFill/>
                          </a:ln>
                          <a:solidFill>
                            <a:schemeClr val="tx1"/>
                          </a:solidFill>
                          <a:effectLst/>
                          <a:latin typeface="Times New Roman" pitchFamily="18" charset="0"/>
                          <a:cs typeface="Times New Roman" pitchFamily="18" charset="0"/>
                        </a:rPr>
                        <a:t>Обеспечение энергией</a:t>
                      </a:r>
                    </a:p>
                  </a:txBody>
                  <a:tcPr marL="0" marR="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577850">
                <a:tc>
                  <a:txBody>
                    <a:bodyPr/>
                    <a:lstStyle/>
                    <a:p>
                      <a:pPr marL="66675" marR="0" lvl="0" indent="0" algn="r" defTabSz="914400" rtl="0" eaLnBrk="1" fontAlgn="base" latinLnBrk="0" hangingPunct="1">
                        <a:lnSpc>
                          <a:spcPts val="1475"/>
                        </a:lnSpc>
                        <a:spcBef>
                          <a:spcPct val="0"/>
                        </a:spcBef>
                        <a:spcAft>
                          <a:spcPct val="0"/>
                        </a:spcAft>
                        <a:buClrTx/>
                        <a:buSzTx/>
                        <a:buFontTx/>
                        <a:buNone/>
                        <a:tabLst/>
                      </a:pPr>
                      <a:r>
                        <a:rPr kumimoji="0" lang="ru-RU" sz="1200" b="0" i="0" u="none" strike="noStrike" cap="none" normalizeH="0" baseline="0" smtClean="0">
                          <a:ln>
                            <a:noFill/>
                          </a:ln>
                          <a:solidFill>
                            <a:schemeClr val="tx1"/>
                          </a:solidFill>
                          <a:effectLst/>
                          <a:latin typeface="Times New Roman" pitchFamily="18" charset="0"/>
                          <a:cs typeface="Times New Roman" pitchFamily="18" charset="0"/>
                        </a:rPr>
                        <a:t>5</a:t>
                      </a:r>
                    </a:p>
                  </a:txBody>
                  <a:tcPr marL="0" marR="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95250" marR="0" lvl="0" indent="0" algn="ctr" defTabSz="914400" rtl="0" eaLnBrk="1" fontAlgn="base" latinLnBrk="0" hangingPunct="1">
                        <a:lnSpc>
                          <a:spcPct val="100000"/>
                        </a:lnSpc>
                        <a:spcBef>
                          <a:spcPct val="0"/>
                        </a:spcBef>
                        <a:spcAft>
                          <a:spcPct val="0"/>
                        </a:spcAft>
                        <a:buClrTx/>
                        <a:buSzTx/>
                        <a:buFontTx/>
                        <a:buNone/>
                        <a:tabLst/>
                      </a:pPr>
                      <a:r>
                        <a:rPr kumimoji="0" lang="ru-RU" sz="1200" b="0" i="0" u="none" strike="noStrike" cap="none" normalizeH="0" baseline="0" smtClean="0">
                          <a:ln>
                            <a:noFill/>
                          </a:ln>
                          <a:solidFill>
                            <a:schemeClr val="tx1"/>
                          </a:solidFill>
                          <a:effectLst/>
                          <a:latin typeface="Times New Roman" pitchFamily="18" charset="0"/>
                          <a:cs typeface="Times New Roman" pitchFamily="18" charset="0"/>
                        </a:rPr>
                        <a:t>Рабочие маши- ны и оборудо- вание</a:t>
                      </a:r>
                    </a:p>
                  </a:txBody>
                  <a:tcPr marL="0" marR="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76200" marR="0" lvl="0" indent="0" algn="just" defTabSz="914400" rtl="0" eaLnBrk="1" fontAlgn="base" latinLnBrk="0" hangingPunct="1">
                        <a:lnSpc>
                          <a:spcPct val="100000"/>
                        </a:lnSpc>
                        <a:spcBef>
                          <a:spcPct val="0"/>
                        </a:spcBef>
                        <a:spcAft>
                          <a:spcPct val="0"/>
                        </a:spcAft>
                        <a:buClrTx/>
                        <a:buSzTx/>
                        <a:buFontTx/>
                        <a:buNone/>
                        <a:tabLst/>
                      </a:pPr>
                      <a:r>
                        <a:rPr kumimoji="0" lang="ru-RU" sz="1200" b="0" i="0" u="none" strike="noStrike" cap="none" normalizeH="0" baseline="0" smtClean="0">
                          <a:ln>
                            <a:noFill/>
                          </a:ln>
                          <a:solidFill>
                            <a:schemeClr val="tx1"/>
                          </a:solidFill>
                          <a:effectLst/>
                          <a:latin typeface="Times New Roman" pitchFamily="18" charset="0"/>
                          <a:cs typeface="Times New Roman" pitchFamily="18" charset="0"/>
                        </a:rPr>
                        <a:t>Устройства, предназначен- ные для механического, хи- мического, термического, электрохимического и ино- го воздействия на предметы</a:t>
                      </a:r>
                    </a:p>
                    <a:p>
                      <a:pPr marL="76200" marR="0" lvl="0" indent="0" algn="just" defTabSz="914400" rtl="0" eaLnBrk="1" fontAlgn="base" latinLnBrk="0" hangingPunct="1">
                        <a:lnSpc>
                          <a:spcPts val="1425"/>
                        </a:lnSpc>
                        <a:spcBef>
                          <a:spcPct val="0"/>
                        </a:spcBef>
                        <a:spcAft>
                          <a:spcPct val="0"/>
                        </a:spcAft>
                        <a:buClrTx/>
                        <a:buSzTx/>
                        <a:buFontTx/>
                        <a:buNone/>
                        <a:tabLst/>
                      </a:pPr>
                      <a:r>
                        <a:rPr kumimoji="0" lang="ru-RU" sz="1200" b="0" i="0" u="none" strike="noStrike" cap="none" normalizeH="0" baseline="0" smtClean="0">
                          <a:ln>
                            <a:noFill/>
                          </a:ln>
                          <a:solidFill>
                            <a:schemeClr val="tx1"/>
                          </a:solidFill>
                          <a:effectLst/>
                          <a:latin typeface="Times New Roman" pitchFamily="18" charset="0"/>
                          <a:cs typeface="Times New Roman" pitchFamily="18" charset="0"/>
                        </a:rPr>
                        <a:t>труда</a:t>
                      </a:r>
                    </a:p>
                  </a:txBody>
                  <a:tcPr marL="0" marR="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87313" marR="0" lvl="0" indent="0" algn="just" defTabSz="914400" rtl="0" eaLnBrk="1" fontAlgn="base" latinLnBrk="0" hangingPunct="1">
                        <a:lnSpc>
                          <a:spcPct val="100000"/>
                        </a:lnSpc>
                        <a:spcBef>
                          <a:spcPct val="0"/>
                        </a:spcBef>
                        <a:spcAft>
                          <a:spcPct val="0"/>
                        </a:spcAft>
                        <a:buClrTx/>
                        <a:buSzTx/>
                        <a:buFontTx/>
                        <a:buNone/>
                        <a:tabLst/>
                      </a:pPr>
                      <a:r>
                        <a:rPr kumimoji="0" lang="ru-RU" sz="1200" b="0" i="0" u="none" strike="noStrike" cap="none" normalizeH="0" baseline="0" smtClean="0">
                          <a:ln>
                            <a:noFill/>
                          </a:ln>
                          <a:solidFill>
                            <a:schemeClr val="tx1"/>
                          </a:solidFill>
                          <a:effectLst/>
                          <a:latin typeface="Times New Roman" pitchFamily="18" charset="0"/>
                          <a:cs typeface="Times New Roman" pitchFamily="18" charset="0"/>
                        </a:rPr>
                        <a:t>Обеспечений переработ- ки сырья в готовый про- дукт</a:t>
                      </a:r>
                    </a:p>
                  </a:txBody>
                  <a:tcPr marL="0" marR="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482600">
                <a:tc>
                  <a:txBody>
                    <a:bodyPr/>
                    <a:lstStyle/>
                    <a:p>
                      <a:pPr marL="66675" marR="0" lvl="0" indent="0" algn="r" defTabSz="914400" rtl="0" eaLnBrk="1" fontAlgn="base" latinLnBrk="0" hangingPunct="1">
                        <a:lnSpc>
                          <a:spcPts val="1450"/>
                        </a:lnSpc>
                        <a:spcBef>
                          <a:spcPct val="0"/>
                        </a:spcBef>
                        <a:spcAft>
                          <a:spcPct val="0"/>
                        </a:spcAft>
                        <a:buClrTx/>
                        <a:buSzTx/>
                        <a:buFontTx/>
                        <a:buNone/>
                        <a:tabLst/>
                      </a:pPr>
                      <a:r>
                        <a:rPr kumimoji="0" lang="ru-RU" sz="1200" b="0" i="0" u="none" strike="noStrike" cap="none" normalizeH="0" baseline="0" smtClean="0">
                          <a:ln>
                            <a:noFill/>
                          </a:ln>
                          <a:solidFill>
                            <a:schemeClr val="tx1"/>
                          </a:solidFill>
                          <a:effectLst/>
                          <a:latin typeface="Times New Roman" pitchFamily="18" charset="0"/>
                          <a:cs typeface="Times New Roman" pitchFamily="18" charset="0"/>
                        </a:rPr>
                        <a:t>6</a:t>
                      </a:r>
                    </a:p>
                  </a:txBody>
                  <a:tcPr marL="0" marR="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17500" marR="0" lvl="0" indent="-242888" algn="l" defTabSz="914400" rtl="0" eaLnBrk="1" fontAlgn="base" latinLnBrk="0" hangingPunct="1">
                        <a:lnSpc>
                          <a:spcPct val="100000"/>
                        </a:lnSpc>
                        <a:spcBef>
                          <a:spcPct val="0"/>
                        </a:spcBef>
                        <a:spcAft>
                          <a:spcPct val="0"/>
                        </a:spcAft>
                        <a:buClrTx/>
                        <a:buSzTx/>
                        <a:buFontTx/>
                        <a:buNone/>
                        <a:tabLst/>
                      </a:pPr>
                      <a:r>
                        <a:rPr kumimoji="0" lang="ru-RU" sz="1200" b="0" i="0" u="none" strike="noStrike" cap="none" normalizeH="0" baseline="0" smtClean="0">
                          <a:ln>
                            <a:noFill/>
                          </a:ln>
                          <a:solidFill>
                            <a:schemeClr val="tx1"/>
                          </a:solidFill>
                          <a:effectLst/>
                          <a:latin typeface="Times New Roman" pitchFamily="18" charset="0"/>
                          <a:cs typeface="Times New Roman" pitchFamily="18" charset="0"/>
                        </a:rPr>
                        <a:t>Измерительные приборы</a:t>
                      </a:r>
                    </a:p>
                  </a:txBody>
                  <a:tcPr marL="0" marR="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119063" marR="0" lvl="0" indent="0" algn="just" defTabSz="914400" rtl="0" eaLnBrk="1" fontAlgn="base" latinLnBrk="0" hangingPunct="1">
                        <a:lnSpc>
                          <a:spcPct val="100000"/>
                        </a:lnSpc>
                        <a:spcBef>
                          <a:spcPct val="0"/>
                        </a:spcBef>
                        <a:spcAft>
                          <a:spcPct val="0"/>
                        </a:spcAft>
                        <a:buClrTx/>
                        <a:buSzTx/>
                        <a:buFontTx/>
                        <a:buNone/>
                        <a:tabLst/>
                      </a:pPr>
                      <a:r>
                        <a:rPr kumimoji="0" lang="ru-RU" sz="1200" b="0" i="0" u="none" strike="noStrike" cap="none" normalizeH="0" baseline="0" smtClean="0">
                          <a:ln>
                            <a:noFill/>
                          </a:ln>
                          <a:solidFill>
                            <a:schemeClr val="tx1"/>
                          </a:solidFill>
                          <a:effectLst/>
                          <a:latin typeface="Times New Roman" pitchFamily="18" charset="0"/>
                          <a:cs typeface="Times New Roman" pitchFamily="18" charset="0"/>
                        </a:rPr>
                        <a:t>Измерительные, регули- рующие приборы, лабора- торное оборудование и вы- числительная техника</a:t>
                      </a:r>
                    </a:p>
                  </a:txBody>
                  <a:tcPr marL="0" marR="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136525" marR="0" lvl="0" indent="1588" algn="just" defTabSz="914400" rtl="0" eaLnBrk="1" fontAlgn="base" latinLnBrk="0" hangingPunct="1">
                        <a:lnSpc>
                          <a:spcPct val="100000"/>
                        </a:lnSpc>
                        <a:spcBef>
                          <a:spcPct val="0"/>
                        </a:spcBef>
                        <a:spcAft>
                          <a:spcPct val="0"/>
                        </a:spcAft>
                        <a:buClrTx/>
                        <a:buSzTx/>
                        <a:buFontTx/>
                        <a:buNone/>
                        <a:tabLst/>
                      </a:pPr>
                      <a:r>
                        <a:rPr kumimoji="0" lang="ru-RU" sz="1200" b="0" i="0" u="none" strike="noStrike" cap="none" normalizeH="0" baseline="0" smtClean="0">
                          <a:ln>
                            <a:noFill/>
                          </a:ln>
                          <a:solidFill>
                            <a:schemeClr val="tx1"/>
                          </a:solidFill>
                          <a:effectLst/>
                          <a:latin typeface="Times New Roman" pitchFamily="18" charset="0"/>
                          <a:cs typeface="Times New Roman" pitchFamily="18" charset="0"/>
                        </a:rPr>
                        <a:t>Определение о количе- ственная оценка техно- логических операций и</a:t>
                      </a:r>
                    </a:p>
                    <a:p>
                      <a:pPr marL="136525" marR="0" lvl="0" indent="1588" algn="just" defTabSz="914400" rtl="0" eaLnBrk="1" fontAlgn="base" latinLnBrk="0" hangingPunct="1">
                        <a:lnSpc>
                          <a:spcPts val="1500"/>
                        </a:lnSpc>
                        <a:spcBef>
                          <a:spcPct val="0"/>
                        </a:spcBef>
                        <a:spcAft>
                          <a:spcPct val="0"/>
                        </a:spcAft>
                        <a:buClrTx/>
                        <a:buSzTx/>
                        <a:buFontTx/>
                        <a:buNone/>
                        <a:tabLst/>
                      </a:pPr>
                      <a:r>
                        <a:rPr kumimoji="0" lang="ru-RU" sz="1200" b="0" i="0" u="none" strike="noStrike" cap="none" normalizeH="0" baseline="0" smtClean="0">
                          <a:ln>
                            <a:noFill/>
                          </a:ln>
                          <a:solidFill>
                            <a:schemeClr val="tx1"/>
                          </a:solidFill>
                          <a:effectLst/>
                          <a:latin typeface="Times New Roman" pitchFamily="18" charset="0"/>
                          <a:cs typeface="Times New Roman" pitchFamily="18" charset="0"/>
                        </a:rPr>
                        <a:t>управленческой дея- тельности</a:t>
                      </a:r>
                    </a:p>
                  </a:txBody>
                  <a:tcPr marL="0" marR="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479425">
                <a:tc>
                  <a:txBody>
                    <a:bodyPr/>
                    <a:lstStyle/>
                    <a:p>
                      <a:pPr marL="66675" marR="0" lvl="0" indent="0" algn="r" defTabSz="914400" rtl="0" eaLnBrk="1" fontAlgn="base" latinLnBrk="0" hangingPunct="1">
                        <a:lnSpc>
                          <a:spcPts val="1450"/>
                        </a:lnSpc>
                        <a:spcBef>
                          <a:spcPct val="0"/>
                        </a:spcBef>
                        <a:spcAft>
                          <a:spcPct val="0"/>
                        </a:spcAft>
                        <a:buClrTx/>
                        <a:buSzTx/>
                        <a:buFontTx/>
                        <a:buNone/>
                        <a:tabLst/>
                      </a:pPr>
                      <a:r>
                        <a:rPr kumimoji="0" lang="ru-RU" sz="1200" b="0" i="0" u="none" strike="noStrike" cap="none" normalizeH="0" baseline="0" smtClean="0">
                          <a:ln>
                            <a:noFill/>
                          </a:ln>
                          <a:solidFill>
                            <a:schemeClr val="tx1"/>
                          </a:solidFill>
                          <a:effectLst/>
                          <a:latin typeface="Times New Roman" pitchFamily="18" charset="0"/>
                          <a:cs typeface="Times New Roman" pitchFamily="18" charset="0"/>
                        </a:rPr>
                        <a:t>7</a:t>
                      </a:r>
                    </a:p>
                  </a:txBody>
                  <a:tcPr marL="0" marR="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22263" marR="0" lvl="0" indent="-203200" algn="l" defTabSz="914400" rtl="0" eaLnBrk="1" fontAlgn="base" latinLnBrk="0" hangingPunct="1">
                        <a:lnSpc>
                          <a:spcPct val="100000"/>
                        </a:lnSpc>
                        <a:spcBef>
                          <a:spcPct val="0"/>
                        </a:spcBef>
                        <a:spcAft>
                          <a:spcPct val="0"/>
                        </a:spcAft>
                        <a:buClrTx/>
                        <a:buSzTx/>
                        <a:buFontTx/>
                        <a:buNone/>
                        <a:tabLst/>
                      </a:pPr>
                      <a:r>
                        <a:rPr kumimoji="0" lang="ru-RU" sz="1200" b="0" i="0" u="none" strike="noStrike" cap="none" normalizeH="0" baseline="0" smtClean="0">
                          <a:ln>
                            <a:noFill/>
                          </a:ln>
                          <a:solidFill>
                            <a:schemeClr val="tx1"/>
                          </a:solidFill>
                          <a:effectLst/>
                          <a:latin typeface="Times New Roman" pitchFamily="18" charset="0"/>
                          <a:cs typeface="Times New Roman" pitchFamily="18" charset="0"/>
                        </a:rPr>
                        <a:t>Транспортные средства</a:t>
                      </a:r>
                    </a:p>
                  </a:txBody>
                  <a:tcPr marL="0" marR="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76200" marR="0" lvl="0" indent="1588" algn="just" defTabSz="914400" rtl="0" eaLnBrk="1" fontAlgn="base" latinLnBrk="0" hangingPunct="1">
                        <a:lnSpc>
                          <a:spcPct val="100000"/>
                        </a:lnSpc>
                        <a:spcBef>
                          <a:spcPct val="0"/>
                        </a:spcBef>
                        <a:spcAft>
                          <a:spcPct val="0"/>
                        </a:spcAft>
                        <a:buClrTx/>
                        <a:buSzTx/>
                        <a:buFontTx/>
                        <a:buNone/>
                        <a:tabLst/>
                      </a:pPr>
                      <a:r>
                        <a:rPr kumimoji="0" lang="ru-RU" sz="1200" b="0" i="0" u="none" strike="noStrike" cap="none" normalizeH="0" baseline="0" smtClean="0">
                          <a:ln>
                            <a:noFill/>
                          </a:ln>
                          <a:solidFill>
                            <a:schemeClr val="tx1"/>
                          </a:solidFill>
                          <a:effectLst/>
                          <a:latin typeface="Times New Roman" pitchFamily="18" charset="0"/>
                          <a:cs typeface="Times New Roman" pitchFamily="18" charset="0"/>
                        </a:rPr>
                        <a:t>Автокары, электрокары, ва- гонетки, тележки, автомо- били, электровозы, теплово- зы и железнодорожные ва-</a:t>
                      </a:r>
                    </a:p>
                    <a:p>
                      <a:pPr marL="76200" marR="0" lvl="0" indent="1588" algn="just" defTabSz="914400" rtl="0" eaLnBrk="1" fontAlgn="base" latinLnBrk="0" hangingPunct="1">
                        <a:lnSpc>
                          <a:spcPts val="1425"/>
                        </a:lnSpc>
                        <a:spcBef>
                          <a:spcPct val="0"/>
                        </a:spcBef>
                        <a:spcAft>
                          <a:spcPct val="0"/>
                        </a:spcAft>
                        <a:buClrTx/>
                        <a:buSzTx/>
                        <a:buFontTx/>
                        <a:buNone/>
                        <a:tabLst/>
                      </a:pPr>
                      <a:r>
                        <a:rPr kumimoji="0" lang="ru-RU" sz="1200" b="0" i="0" u="none" strike="noStrike" cap="none" normalizeH="0" baseline="0" smtClean="0">
                          <a:ln>
                            <a:noFill/>
                          </a:ln>
                          <a:solidFill>
                            <a:schemeClr val="tx1"/>
                          </a:solidFill>
                          <a:effectLst/>
                          <a:latin typeface="Times New Roman" pitchFamily="18" charset="0"/>
                          <a:cs typeface="Times New Roman" pitchFamily="18" charset="0"/>
                        </a:rPr>
                        <a:t>гоны и пр.</a:t>
                      </a:r>
                    </a:p>
                  </a:txBody>
                  <a:tcPr marL="0" marR="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106363" marR="0" lvl="0" indent="0" algn="just" defTabSz="914400" rtl="0" eaLnBrk="1" fontAlgn="base" latinLnBrk="0" hangingPunct="1">
                        <a:lnSpc>
                          <a:spcPct val="100000"/>
                        </a:lnSpc>
                        <a:spcBef>
                          <a:spcPct val="0"/>
                        </a:spcBef>
                        <a:spcAft>
                          <a:spcPct val="0"/>
                        </a:spcAft>
                        <a:buClrTx/>
                        <a:buSzTx/>
                        <a:buFontTx/>
                        <a:buNone/>
                        <a:tabLst/>
                      </a:pPr>
                      <a:r>
                        <a:rPr kumimoji="0" lang="ru-RU" sz="1200" b="0" i="0" u="none" strike="noStrike" cap="none" normalizeH="0" baseline="0" smtClean="0">
                          <a:ln>
                            <a:noFill/>
                          </a:ln>
                          <a:solidFill>
                            <a:schemeClr val="tx1"/>
                          </a:solidFill>
                          <a:effectLst/>
                          <a:latin typeface="Times New Roman" pitchFamily="18" charset="0"/>
                          <a:cs typeface="Times New Roman" pitchFamily="18" charset="0"/>
                        </a:rPr>
                        <a:t>Перемещение грузов (факторов производства и готовой продукции).</a:t>
                      </a:r>
                    </a:p>
                  </a:txBody>
                  <a:tcPr marL="0" marR="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187325">
                <a:tc>
                  <a:txBody>
                    <a:bodyPr/>
                    <a:lstStyle/>
                    <a:p>
                      <a:pPr marL="66675" marR="0" lvl="0" indent="0" algn="r" defTabSz="914400" rtl="0" eaLnBrk="1" fontAlgn="base" latinLnBrk="0" hangingPunct="1">
                        <a:lnSpc>
                          <a:spcPts val="1450"/>
                        </a:lnSpc>
                        <a:spcBef>
                          <a:spcPct val="0"/>
                        </a:spcBef>
                        <a:spcAft>
                          <a:spcPct val="0"/>
                        </a:spcAft>
                        <a:buClrTx/>
                        <a:buSzTx/>
                        <a:buFontTx/>
                        <a:buNone/>
                        <a:tabLst/>
                      </a:pPr>
                      <a:r>
                        <a:rPr kumimoji="0" lang="ru-RU" sz="1200" b="0" i="0" u="none" strike="noStrike" cap="none" normalizeH="0" baseline="0" smtClean="0">
                          <a:ln>
                            <a:noFill/>
                          </a:ln>
                          <a:solidFill>
                            <a:schemeClr val="tx1"/>
                          </a:solidFill>
                          <a:effectLst/>
                          <a:latin typeface="Times New Roman" pitchFamily="18" charset="0"/>
                          <a:cs typeface="Times New Roman" pitchFamily="18" charset="0"/>
                        </a:rPr>
                        <a:t>8</a:t>
                      </a:r>
                    </a:p>
                  </a:txBody>
                  <a:tcPr marL="0" marR="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92075" marR="0" lvl="0" indent="0" algn="ctr" defTabSz="914400" rtl="0" eaLnBrk="1" fontAlgn="base" latinLnBrk="0" hangingPunct="1">
                        <a:lnSpc>
                          <a:spcPts val="1450"/>
                        </a:lnSpc>
                        <a:spcBef>
                          <a:spcPct val="0"/>
                        </a:spcBef>
                        <a:spcAft>
                          <a:spcPct val="0"/>
                        </a:spcAft>
                        <a:buClrTx/>
                        <a:buSzTx/>
                        <a:buFontTx/>
                        <a:buNone/>
                        <a:tabLst/>
                      </a:pPr>
                      <a:r>
                        <a:rPr kumimoji="0" lang="ru-RU" sz="1200" b="0" i="0" u="none" strike="noStrike" cap="none" normalizeH="0" baseline="0" smtClean="0">
                          <a:ln>
                            <a:noFill/>
                          </a:ln>
                          <a:solidFill>
                            <a:schemeClr val="tx1"/>
                          </a:solidFill>
                          <a:effectLst/>
                          <a:latin typeface="Times New Roman" pitchFamily="18" charset="0"/>
                          <a:cs typeface="Times New Roman" pitchFamily="18" charset="0"/>
                        </a:rPr>
                        <a:t>Инструменты</a:t>
                      </a:r>
                    </a:p>
                  </a:txBody>
                  <a:tcPr marL="0" marR="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73025" marR="0" lvl="0" indent="0" algn="just" defTabSz="914400" rtl="0" eaLnBrk="1" fontAlgn="base" latinLnBrk="0" hangingPunct="1">
                        <a:lnSpc>
                          <a:spcPts val="1450"/>
                        </a:lnSpc>
                        <a:spcBef>
                          <a:spcPct val="0"/>
                        </a:spcBef>
                        <a:spcAft>
                          <a:spcPct val="0"/>
                        </a:spcAft>
                        <a:buClrTx/>
                        <a:buSzTx/>
                        <a:buFontTx/>
                        <a:buNone/>
                        <a:tabLst/>
                      </a:pPr>
                      <a:r>
                        <a:rPr kumimoji="0" lang="ru-RU" sz="1200" b="0" i="0" u="none" strike="noStrike" cap="none" normalizeH="0" baseline="0" smtClean="0">
                          <a:ln>
                            <a:noFill/>
                          </a:ln>
                          <a:solidFill>
                            <a:schemeClr val="tx1"/>
                          </a:solidFill>
                          <a:effectLst/>
                          <a:latin typeface="Times New Roman" pitchFamily="18" charset="0"/>
                          <a:cs typeface="Times New Roman" pitchFamily="18" charset="0"/>
                        </a:rPr>
                        <a:t>Тиски, кувалды, лопаты и</a:t>
                      </a:r>
                    </a:p>
                    <a:p>
                      <a:pPr marL="73025" marR="0" lvl="0" indent="0" algn="just" defTabSz="914400" rtl="0" eaLnBrk="1" fontAlgn="base" latinLnBrk="0" hangingPunct="1">
                        <a:lnSpc>
                          <a:spcPts val="1425"/>
                        </a:lnSpc>
                        <a:spcBef>
                          <a:spcPct val="0"/>
                        </a:spcBef>
                        <a:spcAft>
                          <a:spcPct val="0"/>
                        </a:spcAft>
                        <a:buClrTx/>
                        <a:buSzTx/>
                        <a:buFontTx/>
                        <a:buNone/>
                        <a:tabLst/>
                      </a:pPr>
                      <a:r>
                        <a:rPr kumimoji="0" lang="ru-RU" sz="1200" b="0" i="0" u="none" strike="noStrike" cap="none" normalizeH="0" baseline="0" smtClean="0">
                          <a:ln>
                            <a:noFill/>
                          </a:ln>
                          <a:solidFill>
                            <a:schemeClr val="tx1"/>
                          </a:solidFill>
                          <a:effectLst/>
                          <a:latin typeface="Times New Roman" pitchFamily="18" charset="0"/>
                          <a:cs typeface="Times New Roman" pitchFamily="18" charset="0"/>
                        </a:rPr>
                        <a:t>пр.</a:t>
                      </a:r>
                    </a:p>
                  </a:txBody>
                  <a:tcPr marL="0" marR="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85725" marR="0" lvl="0" indent="0" algn="just" defTabSz="914400" rtl="0" eaLnBrk="1" fontAlgn="base" latinLnBrk="0" hangingPunct="1">
                        <a:lnSpc>
                          <a:spcPts val="1450"/>
                        </a:lnSpc>
                        <a:spcBef>
                          <a:spcPct val="0"/>
                        </a:spcBef>
                        <a:spcAft>
                          <a:spcPct val="0"/>
                        </a:spcAft>
                        <a:buClrTx/>
                        <a:buSzTx/>
                        <a:buFontTx/>
                        <a:buNone/>
                        <a:tabLst/>
                      </a:pPr>
                      <a:r>
                        <a:rPr kumimoji="0" lang="ru-RU" sz="1200" b="0" i="0" u="none" strike="noStrike" cap="none" normalizeH="0" baseline="0" smtClean="0">
                          <a:ln>
                            <a:noFill/>
                          </a:ln>
                          <a:solidFill>
                            <a:schemeClr val="tx1"/>
                          </a:solidFill>
                          <a:effectLst/>
                          <a:latin typeface="Times New Roman" pitchFamily="18" charset="0"/>
                          <a:cs typeface="Times New Roman" pitchFamily="18" charset="0"/>
                        </a:rPr>
                        <a:t>Приспособления для</a:t>
                      </a:r>
                    </a:p>
                    <a:p>
                      <a:pPr marL="85725" marR="0" lvl="0" indent="0" algn="just" defTabSz="914400" rtl="0" eaLnBrk="1" fontAlgn="base" latinLnBrk="0" hangingPunct="1">
                        <a:lnSpc>
                          <a:spcPts val="1425"/>
                        </a:lnSpc>
                        <a:spcBef>
                          <a:spcPct val="0"/>
                        </a:spcBef>
                        <a:spcAft>
                          <a:spcPct val="0"/>
                        </a:spcAft>
                        <a:buClrTx/>
                        <a:buSzTx/>
                        <a:buFontTx/>
                        <a:buNone/>
                        <a:tabLst/>
                      </a:pPr>
                      <a:r>
                        <a:rPr kumimoji="0" lang="ru-RU" sz="1200" b="0" i="0" u="none" strike="noStrike" cap="none" normalizeH="0" baseline="0" smtClean="0">
                          <a:ln>
                            <a:noFill/>
                          </a:ln>
                          <a:solidFill>
                            <a:schemeClr val="tx1"/>
                          </a:solidFill>
                          <a:effectLst/>
                          <a:latin typeface="Times New Roman" pitchFamily="18" charset="0"/>
                          <a:cs typeface="Times New Roman" pitchFamily="18" charset="0"/>
                        </a:rPr>
                        <a:t>ручных работ</a:t>
                      </a:r>
                    </a:p>
                  </a:txBody>
                  <a:tcPr marL="0" marR="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84175">
                <a:tc>
                  <a:txBody>
                    <a:bodyPr/>
                    <a:lstStyle/>
                    <a:p>
                      <a:pPr marL="66675" marR="0" lvl="0" indent="0" algn="r" defTabSz="914400" rtl="0" eaLnBrk="1" fontAlgn="base" latinLnBrk="0" hangingPunct="1">
                        <a:lnSpc>
                          <a:spcPts val="1475"/>
                        </a:lnSpc>
                        <a:spcBef>
                          <a:spcPct val="0"/>
                        </a:spcBef>
                        <a:spcAft>
                          <a:spcPct val="0"/>
                        </a:spcAft>
                        <a:buClrTx/>
                        <a:buSzTx/>
                        <a:buFontTx/>
                        <a:buNone/>
                        <a:tabLst/>
                      </a:pPr>
                      <a:r>
                        <a:rPr kumimoji="0" lang="ru-RU" sz="1200" b="0" i="0" u="none" strike="noStrike" cap="none" normalizeH="0" baseline="0" smtClean="0">
                          <a:ln>
                            <a:noFill/>
                          </a:ln>
                          <a:solidFill>
                            <a:schemeClr val="tx1"/>
                          </a:solidFill>
                          <a:effectLst/>
                          <a:latin typeface="Times New Roman" pitchFamily="18" charset="0"/>
                          <a:cs typeface="Times New Roman" pitchFamily="18" charset="0"/>
                        </a:rPr>
                        <a:t>9</a:t>
                      </a:r>
                    </a:p>
                  </a:txBody>
                  <a:tcPr marL="0" marR="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268288" marR="0" lvl="0" indent="-193675" algn="l" defTabSz="914400" rtl="0" eaLnBrk="1" fontAlgn="base" latinLnBrk="0" hangingPunct="1">
                        <a:lnSpc>
                          <a:spcPct val="100000"/>
                        </a:lnSpc>
                        <a:spcBef>
                          <a:spcPct val="0"/>
                        </a:spcBef>
                        <a:spcAft>
                          <a:spcPct val="0"/>
                        </a:spcAft>
                        <a:buClrTx/>
                        <a:buSzTx/>
                        <a:buFontTx/>
                        <a:buNone/>
                        <a:tabLst/>
                      </a:pPr>
                      <a:r>
                        <a:rPr kumimoji="0" lang="ru-RU" sz="1200" b="0" i="0" u="none" strike="noStrike" cap="none" normalizeH="0" baseline="0" smtClean="0">
                          <a:ln>
                            <a:noFill/>
                          </a:ln>
                          <a:solidFill>
                            <a:schemeClr val="tx1"/>
                          </a:solidFill>
                          <a:effectLst/>
                          <a:latin typeface="Times New Roman" pitchFamily="18" charset="0"/>
                          <a:cs typeface="Times New Roman" pitchFamily="18" charset="0"/>
                        </a:rPr>
                        <a:t>Хозяйственный инвентарь</a:t>
                      </a:r>
                    </a:p>
                  </a:txBody>
                  <a:tcPr marL="0" marR="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76200" marR="0" lvl="0" indent="0" algn="just" defTabSz="914400" rtl="0" eaLnBrk="1" fontAlgn="base" latinLnBrk="0" hangingPunct="1">
                        <a:lnSpc>
                          <a:spcPts val="1475"/>
                        </a:lnSpc>
                        <a:spcBef>
                          <a:spcPct val="0"/>
                        </a:spcBef>
                        <a:spcAft>
                          <a:spcPct val="0"/>
                        </a:spcAft>
                        <a:buClrTx/>
                        <a:buSzTx/>
                        <a:buFontTx/>
                        <a:buNone/>
                        <a:tabLst/>
                      </a:pPr>
                      <a:r>
                        <a:rPr kumimoji="0" lang="ru-RU" sz="1200" b="0" i="0" u="none" strike="noStrike" cap="none" normalizeH="0" baseline="0" smtClean="0">
                          <a:ln>
                            <a:noFill/>
                          </a:ln>
                          <a:solidFill>
                            <a:schemeClr val="tx1"/>
                          </a:solidFill>
                          <a:effectLst/>
                          <a:latin typeface="Times New Roman" pitchFamily="18" charset="0"/>
                          <a:cs typeface="Times New Roman" pitchFamily="18" charset="0"/>
                        </a:rPr>
                        <a:t>Офисная мебель</a:t>
                      </a:r>
                    </a:p>
                  </a:txBody>
                  <a:tcPr marL="0" marR="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87313" marR="0" lvl="0" indent="0" algn="just" defTabSz="914400" rtl="0" eaLnBrk="1" fontAlgn="base" latinLnBrk="0" hangingPunct="1">
                        <a:lnSpc>
                          <a:spcPct val="100000"/>
                        </a:lnSpc>
                        <a:spcBef>
                          <a:spcPct val="0"/>
                        </a:spcBef>
                        <a:spcAft>
                          <a:spcPct val="0"/>
                        </a:spcAft>
                        <a:buClrTx/>
                        <a:buSzTx/>
                        <a:buFontTx/>
                        <a:buNone/>
                        <a:tabLst/>
                      </a:pPr>
                      <a:r>
                        <a:rPr kumimoji="0" lang="ru-RU" sz="1200" b="0" i="0" u="none" strike="noStrike" cap="none" normalizeH="0" baseline="0" dirty="0" smtClean="0">
                          <a:ln>
                            <a:noFill/>
                          </a:ln>
                          <a:solidFill>
                            <a:schemeClr val="tx1"/>
                          </a:solidFill>
                          <a:effectLst/>
                          <a:latin typeface="Times New Roman" pitchFamily="18" charset="0"/>
                          <a:cs typeface="Times New Roman" pitchFamily="18" charset="0"/>
                        </a:rPr>
                        <a:t>Создание условий для умственного труда и</a:t>
                      </a:r>
                    </a:p>
                    <a:p>
                      <a:pPr marL="87313" marR="0" lvl="0" indent="0" algn="just" defTabSz="914400" rtl="0" eaLnBrk="1" fontAlgn="base" latinLnBrk="0" hangingPunct="1">
                        <a:lnSpc>
                          <a:spcPts val="1488"/>
                        </a:lnSpc>
                        <a:spcBef>
                          <a:spcPct val="0"/>
                        </a:spcBef>
                        <a:spcAft>
                          <a:spcPct val="0"/>
                        </a:spcAft>
                        <a:buClrTx/>
                        <a:buSzTx/>
                        <a:buFontTx/>
                        <a:buNone/>
                        <a:tabLst/>
                      </a:pPr>
                      <a:r>
                        <a:rPr kumimoji="0" lang="ru-RU" sz="1200" b="0" i="0" u="none" strike="noStrike" cap="none" normalizeH="0" baseline="0" dirty="0" smtClean="0">
                          <a:ln>
                            <a:noFill/>
                          </a:ln>
                          <a:solidFill>
                            <a:schemeClr val="tx1"/>
                          </a:solidFill>
                          <a:effectLst/>
                          <a:latin typeface="Times New Roman" pitchFamily="18" charset="0"/>
                          <a:cs typeface="Times New Roman" pitchFamily="18" charset="0"/>
                        </a:rPr>
                        <a:t>управленческой </a:t>
                      </a:r>
                      <a:r>
                        <a:rPr kumimoji="0" lang="ru-RU" sz="1200" b="0" i="0" u="none" strike="noStrike" cap="none" normalizeH="0" baseline="0" dirty="0" err="1" smtClean="0">
                          <a:ln>
                            <a:noFill/>
                          </a:ln>
                          <a:solidFill>
                            <a:schemeClr val="tx1"/>
                          </a:solidFill>
                          <a:effectLst/>
                          <a:latin typeface="Times New Roman" pitchFamily="18" charset="0"/>
                          <a:cs typeface="Times New Roman" pitchFamily="18" charset="0"/>
                        </a:rPr>
                        <a:t>дея</a:t>
                      </a:r>
                      <a:r>
                        <a:rPr kumimoji="0" lang="ru-RU" sz="1200" b="0" i="0" u="none" strike="noStrike" cap="none" normalizeH="0" baseline="0" dirty="0" smtClean="0">
                          <a:ln>
                            <a:noFill/>
                          </a:ln>
                          <a:solidFill>
                            <a:schemeClr val="tx1"/>
                          </a:solidFill>
                          <a:effectLst/>
                          <a:latin typeface="Times New Roman" pitchFamily="18" charset="0"/>
                          <a:cs typeface="Times New Roman" pitchFamily="18" charset="0"/>
                        </a:rPr>
                        <a:t>- </a:t>
                      </a:r>
                      <a:r>
                        <a:rPr kumimoji="0" lang="ru-RU" sz="1200" b="0" i="0" u="none" strike="noStrike" cap="none" normalizeH="0" baseline="0" dirty="0" err="1" smtClean="0">
                          <a:ln>
                            <a:noFill/>
                          </a:ln>
                          <a:solidFill>
                            <a:schemeClr val="tx1"/>
                          </a:solidFill>
                          <a:effectLst/>
                          <a:latin typeface="Times New Roman" pitchFamily="18" charset="0"/>
                          <a:cs typeface="Times New Roman" pitchFamily="18" charset="0"/>
                        </a:rPr>
                        <a:t>тельности</a:t>
                      </a:r>
                      <a:endParaRPr kumimoji="0" lang="ru-RU" sz="12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0" marR="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
        <p:nvSpPr>
          <p:cNvPr id="6204" name="Rectangle 2"/>
          <p:cNvSpPr>
            <a:spLocks noChangeArrowheads="1"/>
          </p:cNvSpPr>
          <p:nvPr/>
        </p:nvSpPr>
        <p:spPr bwMode="auto">
          <a:xfrm>
            <a:off x="1295400" y="0"/>
            <a:ext cx="7315200" cy="646331"/>
          </a:xfrm>
          <a:prstGeom prst="rect">
            <a:avLst/>
          </a:prstGeom>
          <a:noFill/>
          <a:ln w="9525">
            <a:noFill/>
            <a:miter lim="800000"/>
            <a:headEnd/>
            <a:tailEnd/>
          </a:ln>
        </p:spPr>
        <p:txBody>
          <a:bodyPr anchor="ctr">
            <a:spAutoFit/>
          </a:bodyPr>
          <a:lstStyle/>
          <a:p>
            <a:pPr eaLnBrk="0" hangingPunct="0"/>
            <a:r>
              <a:rPr lang="ru-RU" b="1" i="1" dirty="0">
                <a:solidFill>
                  <a:srgbClr val="FF0000"/>
                </a:solidFill>
                <a:latin typeface="Times New Roman" pitchFamily="18" charset="0"/>
                <a:cs typeface="Times New Roman" pitchFamily="18" charset="0"/>
              </a:rPr>
              <a:t> </a:t>
            </a:r>
            <a:r>
              <a:rPr lang="en-GB" b="1" i="1" dirty="0" smtClean="0">
                <a:solidFill>
                  <a:srgbClr val="FF0000"/>
                </a:solidFill>
                <a:latin typeface="Times New Roman" pitchFamily="18" charset="0"/>
                <a:cs typeface="Times New Roman" pitchFamily="18" charset="0"/>
              </a:rPr>
              <a:t>Purpose of </a:t>
            </a:r>
            <a:r>
              <a:rPr lang="kk-KZ" b="1" i="1" dirty="0" smtClean="0">
                <a:solidFill>
                  <a:srgbClr val="FF0000"/>
                </a:solidFill>
                <a:latin typeface="Times New Roman" pitchFamily="18" charset="0"/>
                <a:cs typeface="Times New Roman" pitchFamily="18" charset="0"/>
              </a:rPr>
              <a:t> </a:t>
            </a:r>
            <a:r>
              <a:rPr lang="en-GB" b="1" i="1" dirty="0" smtClean="0">
                <a:solidFill>
                  <a:srgbClr val="FF0000"/>
                </a:solidFill>
                <a:latin typeface="Times New Roman" pitchFamily="18" charset="0"/>
                <a:cs typeface="Times New Roman" pitchFamily="18" charset="0"/>
              </a:rPr>
              <a:t>fixed production </a:t>
            </a:r>
            <a:r>
              <a:rPr lang="en-GB" b="1" i="1" dirty="0" smtClean="0">
                <a:solidFill>
                  <a:srgbClr val="FF0000"/>
                </a:solidFill>
                <a:latin typeface="Times New Roman" pitchFamily="18" charset="0"/>
                <a:cs typeface="Times New Roman" pitchFamily="18" charset="0"/>
              </a:rPr>
              <a:t>assets </a:t>
            </a:r>
            <a:endParaRPr lang="ru-RU" dirty="0">
              <a:latin typeface="Times New Roman" pitchFamily="18" charset="0"/>
              <a:cs typeface="Times New Roman" pitchFamily="18" charset="0"/>
            </a:endParaRPr>
          </a:p>
          <a:p>
            <a:pPr eaLnBrk="0" hangingPunct="0"/>
            <a:endParaRPr lang="ru-RU"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47524" name="Group 68"/>
          <p:cNvGraphicFramePr>
            <a:graphicFrameLocks noGrp="1"/>
          </p:cNvGraphicFramePr>
          <p:nvPr/>
        </p:nvGraphicFramePr>
        <p:xfrm>
          <a:off x="304800" y="1447800"/>
          <a:ext cx="8534400" cy="3657600"/>
        </p:xfrm>
        <a:graphic>
          <a:graphicData uri="http://schemas.openxmlformats.org/drawingml/2006/table">
            <a:tbl>
              <a:tblPr/>
              <a:tblGrid>
                <a:gridCol w="4267200"/>
                <a:gridCol w="2133600"/>
                <a:gridCol w="2133600"/>
              </a:tblGrid>
              <a:tr h="182880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lang="en-GB" sz="2000" dirty="0" smtClean="0"/>
                        <a:t>Index</a:t>
                      </a:r>
                      <a:endParaRPr kumimoji="0" lang="ru-RU" sz="2000" b="0" i="0" u="none" strike="noStrike" cap="none" normalizeH="0" baseline="0" dirty="0" smtClean="0">
                        <a:ln>
                          <a:noFill/>
                        </a:ln>
                        <a:solidFill>
                          <a:schemeClr val="tx1"/>
                        </a:solidFill>
                        <a:effectLst/>
                        <a:latin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GB" sz="2000" b="0" i="0" u="none" strike="noStrike" cap="none" normalizeH="0" baseline="0" dirty="0" smtClean="0">
                          <a:ln>
                            <a:noFill/>
                          </a:ln>
                          <a:solidFill>
                            <a:schemeClr val="tx1"/>
                          </a:solidFill>
                          <a:effectLst/>
                          <a:latin typeface="Times New Roman" pitchFamily="18" charset="0"/>
                          <a:cs typeface="Times New Roman" pitchFamily="18" charset="0"/>
                        </a:rPr>
                        <a:t>Full cost</a:t>
                      </a:r>
                      <a:endParaRPr kumimoji="0" lang="ru-RU" sz="2000" b="0" i="0" u="none" strike="noStrike" cap="none" normalizeH="0" baseline="0" dirty="0" smtClean="0">
                        <a:ln>
                          <a:noFill/>
                        </a:ln>
                        <a:solidFill>
                          <a:schemeClr val="tx1"/>
                        </a:solidFill>
                        <a:effectLst/>
                        <a:latin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GB" sz="2000" b="0" i="0" u="none" strike="noStrike" cap="none" normalizeH="0" baseline="0" dirty="0" smtClean="0">
                          <a:ln>
                            <a:noFill/>
                          </a:ln>
                          <a:solidFill>
                            <a:schemeClr val="tx1"/>
                          </a:solidFill>
                          <a:effectLst/>
                          <a:latin typeface="Times New Roman" pitchFamily="18" charset="0"/>
                          <a:cs typeface="Times New Roman" pitchFamily="18" charset="0"/>
                        </a:rPr>
                        <a:t>Residual value (less depreciation</a:t>
                      </a:r>
                      <a:r>
                        <a:rPr kumimoji="0" lang="ru-RU" sz="2000" b="0" i="0" u="none" strike="noStrike" cap="none" normalizeH="0" baseline="0" dirty="0" smtClean="0">
                          <a:ln>
                            <a:noFill/>
                          </a:ln>
                          <a:solidFill>
                            <a:schemeClr val="tx1"/>
                          </a:solidFill>
                          <a:effectLst/>
                          <a:latin typeface="Times New Roman" pitchFamily="18" charset="0"/>
                          <a:cs typeface="Times New Roman" pitchFamily="18" charset="0"/>
                        </a:rPr>
                        <a:t>)</a:t>
                      </a:r>
                      <a:endParaRPr kumimoji="0" lang="ru-RU" sz="2000" b="0" i="0" u="none" strike="noStrike" cap="none" normalizeH="0" baseline="0" dirty="0" smtClean="0">
                        <a:ln>
                          <a:noFill/>
                        </a:ln>
                        <a:solidFill>
                          <a:schemeClr val="tx1"/>
                        </a:solidFill>
                        <a:effectLst/>
                        <a:latin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9144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smtClean="0">
                          <a:ln>
                            <a:noFill/>
                          </a:ln>
                          <a:solidFill>
                            <a:schemeClr val="tx1"/>
                          </a:solidFill>
                          <a:effectLst/>
                          <a:latin typeface="Times New Roman" pitchFamily="18" charset="0"/>
                          <a:cs typeface="Times New Roman" pitchFamily="18" charset="0"/>
                        </a:rPr>
                        <a:t>Initial cost (at the time of purchase)</a:t>
                      </a:r>
                      <a:endParaRPr kumimoji="0" lang="ru-RU" sz="2000" b="0" i="0" u="none" strike="noStrike" cap="none" normalizeH="0" baseline="0" dirty="0" smtClean="0">
                        <a:ln>
                          <a:noFill/>
                        </a:ln>
                        <a:solidFill>
                          <a:schemeClr val="tx1"/>
                        </a:solidFill>
                        <a:effectLst/>
                        <a:latin typeface="Times New Roman" pitchFamily="18"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400" b="0" i="0" u="none" strike="noStrike" cap="none" normalizeH="0" baseline="0" dirty="0" smtClean="0">
                          <a:ln>
                            <a:noFill/>
                          </a:ln>
                          <a:solidFill>
                            <a:schemeClr val="tx1"/>
                          </a:solidFill>
                          <a:effectLst/>
                          <a:latin typeface="Times New Roman" pitchFamily="18" charset="0"/>
                          <a:cs typeface="Times New Roman" pitchFamily="18" charset="0"/>
                        </a:rPr>
                        <a:t>С</a:t>
                      </a:r>
                      <a:r>
                        <a:rPr kumimoji="0" lang="en-GB" sz="2400" b="0" i="0" u="none" strike="noStrike" cap="none" normalizeH="0" baseline="-30000" dirty="0" err="1" smtClean="0">
                          <a:ln>
                            <a:noFill/>
                          </a:ln>
                          <a:solidFill>
                            <a:schemeClr val="tx1"/>
                          </a:solidFill>
                          <a:effectLst/>
                          <a:latin typeface="Times New Roman" pitchFamily="18" charset="0"/>
                          <a:cs typeface="Times New Roman" pitchFamily="18" charset="0"/>
                        </a:rPr>
                        <a:t>fc</a:t>
                      </a:r>
                      <a:endParaRPr kumimoji="0" lang="ru-RU" sz="2400" b="0" i="0" u="none" strike="noStrike" cap="none" normalizeH="0" baseline="0" dirty="0" smtClean="0">
                        <a:ln>
                          <a:noFill/>
                        </a:ln>
                        <a:solidFill>
                          <a:schemeClr val="tx1"/>
                        </a:solidFill>
                        <a:effectLst/>
                        <a:latin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400" b="0" i="0" u="none" strike="noStrike" cap="none" normalizeH="0" baseline="0" dirty="0" smtClean="0">
                          <a:ln>
                            <a:noFill/>
                          </a:ln>
                          <a:solidFill>
                            <a:schemeClr val="tx1"/>
                          </a:solidFill>
                          <a:effectLst/>
                          <a:latin typeface="Times New Roman" pitchFamily="18" charset="0"/>
                          <a:cs typeface="Times New Roman" pitchFamily="18" charset="0"/>
                        </a:rPr>
                        <a:t>С</a:t>
                      </a:r>
                      <a:r>
                        <a:rPr kumimoji="0" lang="en-GB" sz="2400" b="0" i="0" u="none" strike="noStrike" cap="none" normalizeH="0" baseline="0" dirty="0" smtClean="0">
                          <a:ln>
                            <a:noFill/>
                          </a:ln>
                          <a:solidFill>
                            <a:schemeClr val="tx1"/>
                          </a:solidFill>
                          <a:effectLst/>
                          <a:latin typeface="Times New Roman" pitchFamily="18" charset="0"/>
                          <a:cs typeface="Times New Roman" pitchFamily="18" charset="0"/>
                        </a:rPr>
                        <a:t>fv</a:t>
                      </a:r>
                      <a:endParaRPr kumimoji="0" lang="ru-RU" sz="2400" b="0" i="0" u="none" strike="noStrike" cap="none" normalizeH="0" baseline="0" dirty="0" smtClean="0">
                        <a:ln>
                          <a:noFill/>
                        </a:ln>
                        <a:solidFill>
                          <a:schemeClr val="tx1"/>
                        </a:solidFill>
                        <a:effectLst/>
                        <a:latin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9144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pitchFamily="18" charset="0"/>
                          <a:cs typeface="Times New Roman" pitchFamily="18" charset="0"/>
                        </a:rPr>
                        <a:t>Replacement cost (cost in modern conditions)</a:t>
                      </a:r>
                      <a:endParaRPr kumimoji="0" lang="ru-RU" sz="1800" b="0" i="0" u="none" strike="noStrike" cap="none" normalizeH="0" baseline="0" dirty="0" smtClean="0">
                        <a:ln>
                          <a:noFill/>
                        </a:ln>
                        <a:solidFill>
                          <a:schemeClr val="tx1"/>
                        </a:solidFill>
                        <a:effectLst/>
                        <a:latin typeface="Times New Roman" pitchFamily="18"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400" b="0" i="0" u="none" strike="noStrike" cap="none" normalizeH="0" baseline="0" dirty="0" smtClean="0">
                          <a:ln>
                            <a:noFill/>
                          </a:ln>
                          <a:solidFill>
                            <a:schemeClr val="tx1"/>
                          </a:solidFill>
                          <a:effectLst/>
                          <a:latin typeface="Times New Roman" pitchFamily="18" charset="0"/>
                          <a:cs typeface="Times New Roman" pitchFamily="18" charset="0"/>
                        </a:rPr>
                        <a:t>С</a:t>
                      </a:r>
                      <a:r>
                        <a:rPr kumimoji="0" lang="en-GB" sz="2400" b="0" i="0" u="none" strike="noStrike" cap="none" normalizeH="0" baseline="0" dirty="0" err="1" smtClean="0">
                          <a:ln>
                            <a:noFill/>
                          </a:ln>
                          <a:solidFill>
                            <a:schemeClr val="tx1"/>
                          </a:solidFill>
                          <a:effectLst/>
                          <a:latin typeface="Times New Roman" pitchFamily="18" charset="0"/>
                          <a:cs typeface="Times New Roman" pitchFamily="18" charset="0"/>
                        </a:rPr>
                        <a:t>rf</a:t>
                      </a:r>
                      <a:endParaRPr kumimoji="0" lang="ru-RU" sz="2400" b="0" i="0" u="none" strike="noStrike" cap="none" normalizeH="0" baseline="0" dirty="0" smtClean="0">
                        <a:ln>
                          <a:noFill/>
                        </a:ln>
                        <a:solidFill>
                          <a:schemeClr val="tx1"/>
                        </a:solidFill>
                        <a:effectLst/>
                        <a:latin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400" b="0" i="0" u="none" strike="noStrike" cap="none" normalizeH="0" baseline="0" dirty="0" smtClean="0">
                          <a:ln>
                            <a:noFill/>
                          </a:ln>
                          <a:solidFill>
                            <a:schemeClr val="tx1"/>
                          </a:solidFill>
                          <a:effectLst/>
                          <a:latin typeface="Times New Roman" pitchFamily="18" charset="0"/>
                          <a:cs typeface="Times New Roman" pitchFamily="18" charset="0"/>
                        </a:rPr>
                        <a:t>С</a:t>
                      </a:r>
                      <a:r>
                        <a:rPr kumimoji="0" lang="en-GB" sz="2400" b="0" i="0" u="none" strike="noStrike" cap="none" normalizeH="0" baseline="0" dirty="0" err="1" smtClean="0">
                          <a:ln>
                            <a:noFill/>
                          </a:ln>
                          <a:solidFill>
                            <a:schemeClr val="tx1"/>
                          </a:solidFill>
                          <a:effectLst/>
                          <a:latin typeface="Times New Roman" pitchFamily="18" charset="0"/>
                          <a:cs typeface="Times New Roman" pitchFamily="18" charset="0"/>
                        </a:rPr>
                        <a:t>rv</a:t>
                      </a:r>
                      <a:endParaRPr kumimoji="0" lang="ru-RU" sz="2400" b="0" i="0" u="none" strike="noStrike" cap="none" normalizeH="0" baseline="0" dirty="0" smtClean="0">
                        <a:ln>
                          <a:noFill/>
                        </a:ln>
                        <a:solidFill>
                          <a:schemeClr val="tx1"/>
                        </a:solidFill>
                        <a:effectLst/>
                        <a:latin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
        <p:nvSpPr>
          <p:cNvPr id="4" name="Прямоугольник 3"/>
          <p:cNvSpPr/>
          <p:nvPr/>
        </p:nvSpPr>
        <p:spPr>
          <a:xfrm>
            <a:off x="3200400" y="457200"/>
            <a:ext cx="4030270" cy="461665"/>
          </a:xfrm>
          <a:prstGeom prst="rect">
            <a:avLst/>
          </a:prstGeom>
        </p:spPr>
        <p:txBody>
          <a:bodyPr wrap="none">
            <a:spAutoFit/>
          </a:bodyPr>
          <a:lstStyle/>
          <a:p>
            <a:r>
              <a:rPr lang="en-GB" sz="2400" b="1" dirty="0" smtClean="0">
                <a:solidFill>
                  <a:srgbClr val="FF0000"/>
                </a:solidFill>
              </a:rPr>
              <a:t>Valuation of fixed assets</a:t>
            </a:r>
            <a:endParaRPr lang="ru-RU" sz="2400" b="1" dirty="0">
              <a:solidFill>
                <a:srgbClr val="FF0000"/>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4"/>
          <p:cNvSpPr>
            <a:spLocks noChangeArrowheads="1"/>
          </p:cNvSpPr>
          <p:nvPr/>
        </p:nvSpPr>
        <p:spPr bwMode="auto">
          <a:xfrm>
            <a:off x="228600" y="704850"/>
            <a:ext cx="8686800" cy="1477328"/>
          </a:xfrm>
          <a:prstGeom prst="rect">
            <a:avLst/>
          </a:prstGeom>
          <a:noFill/>
          <a:ln w="9525">
            <a:solidFill>
              <a:srgbClr val="FF3300"/>
            </a:solidFill>
            <a:miter lim="800000"/>
            <a:headEnd/>
            <a:tailEnd/>
          </a:ln>
        </p:spPr>
        <p:txBody>
          <a:bodyPr anchor="ctr">
            <a:spAutoFit/>
          </a:bodyPr>
          <a:lstStyle/>
          <a:p>
            <a:pPr algn="just"/>
            <a:r>
              <a:rPr lang="en-US" b="1" dirty="0" smtClean="0">
                <a:solidFill>
                  <a:srgbClr val="FF0000"/>
                </a:solidFill>
              </a:rPr>
              <a:t>The full initial cost</a:t>
            </a:r>
            <a:r>
              <a:rPr lang="en-US" b="1" dirty="0" smtClean="0"/>
              <a:t> </a:t>
            </a:r>
            <a:r>
              <a:rPr lang="en-US" dirty="0" smtClean="0"/>
              <a:t>reflects </a:t>
            </a:r>
            <a:r>
              <a:rPr lang="en-US" dirty="0" smtClean="0"/>
              <a:t>the actual prices at which payment was made for the acquired (created) fixed assets, including the costs of their delivery and installation in specific </a:t>
            </a:r>
            <a:r>
              <a:rPr lang="en-US" dirty="0" smtClean="0"/>
              <a:t>conditions </a:t>
            </a:r>
            <a:r>
              <a:rPr lang="ru-RU" dirty="0" smtClean="0"/>
              <a:t>(цены </a:t>
            </a:r>
            <a:r>
              <a:rPr lang="ru-RU" dirty="0"/>
              <a:t>на сырье, материалы, транспортные тарифы, энергоресурсы и т.п.), т.е. цены, действовавшие в момент создания (приобретения) объекта. </a:t>
            </a:r>
          </a:p>
        </p:txBody>
      </p:sp>
      <p:sp>
        <p:nvSpPr>
          <p:cNvPr id="8195" name="Rectangle 5"/>
          <p:cNvSpPr>
            <a:spLocks noChangeArrowheads="1"/>
          </p:cNvSpPr>
          <p:nvPr/>
        </p:nvSpPr>
        <p:spPr bwMode="auto">
          <a:xfrm>
            <a:off x="228600" y="2662238"/>
            <a:ext cx="8686800" cy="646331"/>
          </a:xfrm>
          <a:prstGeom prst="rect">
            <a:avLst/>
          </a:prstGeom>
          <a:noFill/>
          <a:ln w="9525">
            <a:solidFill>
              <a:srgbClr val="FF3300"/>
            </a:solidFill>
            <a:miter lim="800000"/>
            <a:headEnd/>
            <a:tailEnd/>
          </a:ln>
        </p:spPr>
        <p:txBody>
          <a:bodyPr anchor="ctr">
            <a:spAutoFit/>
          </a:bodyPr>
          <a:lstStyle/>
          <a:p>
            <a:pPr algn="just"/>
            <a:r>
              <a:rPr lang="ru-RU" dirty="0" smtClean="0"/>
              <a:t> </a:t>
            </a:r>
            <a:r>
              <a:rPr lang="en-US" b="1" dirty="0" smtClean="0">
                <a:solidFill>
                  <a:srgbClr val="FF0000"/>
                </a:solidFill>
              </a:rPr>
              <a:t>The </a:t>
            </a:r>
            <a:r>
              <a:rPr lang="en-GB" b="1" dirty="0" err="1" smtClean="0">
                <a:solidFill>
                  <a:srgbClr val="FF0000"/>
                </a:solidFill>
              </a:rPr>
              <a:t>i</a:t>
            </a:r>
            <a:r>
              <a:rPr lang="en-US" b="1" dirty="0" err="1" smtClean="0">
                <a:solidFill>
                  <a:srgbClr val="FF0000"/>
                </a:solidFill>
              </a:rPr>
              <a:t>nitial</a:t>
            </a:r>
            <a:r>
              <a:rPr lang="en-US" b="1" dirty="0" smtClean="0">
                <a:solidFill>
                  <a:srgbClr val="FF0000"/>
                </a:solidFill>
              </a:rPr>
              <a:t> </a:t>
            </a:r>
            <a:r>
              <a:rPr lang="en-US" b="1" dirty="0" smtClean="0">
                <a:solidFill>
                  <a:srgbClr val="FF0000"/>
                </a:solidFill>
              </a:rPr>
              <a:t>cost less depreciation </a:t>
            </a:r>
            <a:r>
              <a:rPr lang="en-US" b="1" dirty="0" smtClean="0">
                <a:solidFill>
                  <a:srgbClr val="FF0000"/>
                </a:solidFill>
              </a:rPr>
              <a:t> </a:t>
            </a:r>
            <a:r>
              <a:rPr lang="en-US" dirty="0" smtClean="0"/>
              <a:t>represents the full </a:t>
            </a:r>
            <a:r>
              <a:rPr lang="en-US" dirty="0" smtClean="0"/>
              <a:t>cost </a:t>
            </a:r>
            <a:r>
              <a:rPr lang="en-US" dirty="0" smtClean="0"/>
              <a:t>of a particular item at that time less depreciation. </a:t>
            </a:r>
            <a:r>
              <a:rPr lang="en-US" dirty="0" err="1" smtClean="0"/>
              <a:t>ect</a:t>
            </a:r>
            <a:r>
              <a:rPr lang="en-US" dirty="0" smtClean="0"/>
              <a:t> at the moment, minus </a:t>
            </a:r>
            <a:r>
              <a:rPr lang="en-US" dirty="0" smtClean="0"/>
              <a:t>the amount of </a:t>
            </a:r>
            <a:r>
              <a:rPr lang="en-US" dirty="0" smtClean="0"/>
              <a:t>depreciation.</a:t>
            </a:r>
            <a:endParaRPr lang="ru-RU" dirty="0"/>
          </a:p>
        </p:txBody>
      </p:sp>
      <p:sp>
        <p:nvSpPr>
          <p:cNvPr id="8196" name="Rectangle 6"/>
          <p:cNvSpPr>
            <a:spLocks noChangeArrowheads="1"/>
          </p:cNvSpPr>
          <p:nvPr/>
        </p:nvSpPr>
        <p:spPr bwMode="auto">
          <a:xfrm>
            <a:off x="228600" y="4038600"/>
            <a:ext cx="8686800" cy="646331"/>
          </a:xfrm>
          <a:prstGeom prst="rect">
            <a:avLst/>
          </a:prstGeom>
          <a:noFill/>
          <a:ln w="9525">
            <a:solidFill>
              <a:srgbClr val="FF3300"/>
            </a:solidFill>
            <a:miter lim="800000"/>
            <a:headEnd/>
            <a:tailEnd/>
          </a:ln>
        </p:spPr>
        <p:txBody>
          <a:bodyPr anchor="ctr">
            <a:spAutoFit/>
          </a:bodyPr>
          <a:lstStyle/>
          <a:p>
            <a:r>
              <a:rPr lang="en-US" b="1" dirty="0" smtClean="0">
                <a:solidFill>
                  <a:srgbClr val="FF3300"/>
                </a:solidFill>
              </a:rPr>
              <a:t>The </a:t>
            </a:r>
            <a:r>
              <a:rPr lang="en-US" b="1" dirty="0" smtClean="0">
                <a:solidFill>
                  <a:srgbClr val="FF3300"/>
                </a:solidFill>
              </a:rPr>
              <a:t>replacement cost </a:t>
            </a:r>
            <a:r>
              <a:rPr lang="en-US" b="1" dirty="0" smtClean="0">
                <a:solidFill>
                  <a:srgbClr val="FF3300"/>
                </a:solidFill>
              </a:rPr>
              <a:t> </a:t>
            </a:r>
            <a:r>
              <a:rPr lang="en-US" dirty="0" smtClean="0"/>
              <a:t>characterizes the cost of creating (acquiring) an object in modern conditions. It is determined in the process of revaluation of fixed </a:t>
            </a:r>
            <a:r>
              <a:rPr lang="en-US" dirty="0" smtClean="0"/>
              <a:t>assets</a:t>
            </a:r>
            <a:endParaRPr lang="ru-RU" dirty="0"/>
          </a:p>
        </p:txBody>
      </p:sp>
      <p:sp>
        <p:nvSpPr>
          <p:cNvPr id="8197" name="Rectangle 7"/>
          <p:cNvSpPr>
            <a:spLocks noChangeArrowheads="1"/>
          </p:cNvSpPr>
          <p:nvPr/>
        </p:nvSpPr>
        <p:spPr bwMode="auto">
          <a:xfrm>
            <a:off x="304800" y="5181600"/>
            <a:ext cx="8610600" cy="646331"/>
          </a:xfrm>
          <a:prstGeom prst="rect">
            <a:avLst/>
          </a:prstGeom>
          <a:noFill/>
          <a:ln w="9525">
            <a:solidFill>
              <a:srgbClr val="FF3300"/>
            </a:solidFill>
            <a:miter lim="800000"/>
            <a:headEnd/>
            <a:tailEnd/>
          </a:ln>
        </p:spPr>
        <p:txBody>
          <a:bodyPr anchor="ctr">
            <a:spAutoFit/>
          </a:bodyPr>
          <a:lstStyle/>
          <a:p>
            <a:pPr algn="just"/>
            <a:r>
              <a:rPr lang="en-US" b="1" dirty="0" smtClean="0">
                <a:solidFill>
                  <a:srgbClr val="FF3300"/>
                </a:solidFill>
              </a:rPr>
              <a:t>The replacement cost minus the depreciation </a:t>
            </a:r>
            <a:r>
              <a:rPr lang="en-US" b="1" dirty="0" smtClean="0">
                <a:solidFill>
                  <a:srgbClr val="FF3300"/>
                </a:solidFill>
              </a:rPr>
              <a:t> </a:t>
            </a:r>
            <a:r>
              <a:rPr lang="en-US" dirty="0" smtClean="0"/>
              <a:t>characterizes the actual degree of depreciation of the object in the new conditions of reproduction.</a:t>
            </a:r>
            <a:endParaRPr lang="ru-RU"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4"/>
          <p:cNvSpPr>
            <a:spLocks noChangeArrowheads="1"/>
          </p:cNvSpPr>
          <p:nvPr/>
        </p:nvSpPr>
        <p:spPr bwMode="auto">
          <a:xfrm>
            <a:off x="1828800" y="381000"/>
            <a:ext cx="6633098" cy="400110"/>
          </a:xfrm>
          <a:prstGeom prst="rect">
            <a:avLst/>
          </a:prstGeom>
          <a:noFill/>
          <a:ln w="9525">
            <a:noFill/>
            <a:miter lim="800000"/>
            <a:headEnd/>
            <a:tailEnd/>
          </a:ln>
        </p:spPr>
        <p:txBody>
          <a:bodyPr wrap="none" anchor="ctr">
            <a:spAutoFit/>
          </a:bodyPr>
          <a:lstStyle/>
          <a:p>
            <a:r>
              <a:rPr lang="en-US" sz="2000" b="1" dirty="0" smtClean="0">
                <a:solidFill>
                  <a:srgbClr val="FF3300"/>
                </a:solidFill>
                <a:latin typeface="Times New Roman" pitchFamily="18" charset="0"/>
                <a:cs typeface="Times New Roman" pitchFamily="18" charset="0"/>
              </a:rPr>
              <a:t>DEPRECIATION AND </a:t>
            </a:r>
            <a:r>
              <a:rPr lang="ru-RU" sz="2000" b="1" dirty="0" smtClean="0">
                <a:solidFill>
                  <a:srgbClr val="FF3300"/>
                </a:solidFill>
                <a:latin typeface="Times New Roman" pitchFamily="18" charset="0"/>
                <a:cs typeface="Times New Roman" pitchFamily="18" charset="0"/>
              </a:rPr>
              <a:t> </a:t>
            </a:r>
            <a:r>
              <a:rPr lang="en-GB" sz="2000" b="1" dirty="0" smtClean="0">
                <a:solidFill>
                  <a:srgbClr val="FF3300"/>
                </a:solidFill>
                <a:latin typeface="Times New Roman" pitchFamily="18" charset="0"/>
                <a:cs typeface="Times New Roman" pitchFamily="18" charset="0"/>
              </a:rPr>
              <a:t>WEAROUT</a:t>
            </a:r>
            <a:r>
              <a:rPr lang="en-US" sz="2000" b="1" dirty="0" smtClean="0">
                <a:solidFill>
                  <a:srgbClr val="FF3300"/>
                </a:solidFill>
                <a:latin typeface="Times New Roman" pitchFamily="18" charset="0"/>
                <a:cs typeface="Times New Roman" pitchFamily="18" charset="0"/>
              </a:rPr>
              <a:t> OF FIXED </a:t>
            </a:r>
            <a:r>
              <a:rPr lang="en-US" sz="2000" b="1" dirty="0" err="1" smtClean="0">
                <a:solidFill>
                  <a:srgbClr val="FF3300"/>
                </a:solidFill>
                <a:latin typeface="Times New Roman" pitchFamily="18" charset="0"/>
                <a:cs typeface="Times New Roman" pitchFamily="18" charset="0"/>
              </a:rPr>
              <a:t>CAPITA</a:t>
            </a:r>
            <a:r>
              <a:rPr lang="en-US" b="1" dirty="0" err="1" smtClean="0">
                <a:solidFill>
                  <a:srgbClr val="FF3300"/>
                </a:solidFill>
              </a:rPr>
              <a:t>l</a:t>
            </a:r>
            <a:endParaRPr lang="ru-RU" dirty="0"/>
          </a:p>
        </p:txBody>
      </p:sp>
      <p:sp>
        <p:nvSpPr>
          <p:cNvPr id="9219" name="Rectangle 5"/>
          <p:cNvSpPr>
            <a:spLocks noChangeArrowheads="1"/>
          </p:cNvSpPr>
          <p:nvPr/>
        </p:nvSpPr>
        <p:spPr bwMode="auto">
          <a:xfrm>
            <a:off x="228600" y="990600"/>
            <a:ext cx="8470900" cy="646331"/>
          </a:xfrm>
          <a:prstGeom prst="rect">
            <a:avLst/>
          </a:prstGeom>
          <a:noFill/>
          <a:ln w="9525">
            <a:solidFill>
              <a:srgbClr val="FF3300"/>
            </a:solidFill>
            <a:miter lim="800000"/>
            <a:headEnd/>
            <a:tailEnd/>
          </a:ln>
        </p:spPr>
        <p:txBody>
          <a:bodyPr anchor="ctr">
            <a:spAutoFit/>
          </a:bodyPr>
          <a:lstStyle/>
          <a:p>
            <a:r>
              <a:rPr lang="en-US" b="1" dirty="0" smtClean="0">
                <a:solidFill>
                  <a:srgbClr val="FF0000"/>
                </a:solidFill>
              </a:rPr>
              <a:t>Physical wear and tear</a:t>
            </a:r>
            <a:r>
              <a:rPr lang="en-US" b="1" dirty="0" smtClean="0"/>
              <a:t> is the loss of their consumer value by means of labor</a:t>
            </a:r>
            <a:r>
              <a:rPr lang="en-US" b="1" dirty="0" smtClean="0"/>
              <a:t>.</a:t>
            </a:r>
            <a:endParaRPr lang="ru-RU" dirty="0"/>
          </a:p>
        </p:txBody>
      </p:sp>
      <p:sp>
        <p:nvSpPr>
          <p:cNvPr id="9220" name="Rectangle 6"/>
          <p:cNvSpPr>
            <a:spLocks noChangeArrowheads="1"/>
          </p:cNvSpPr>
          <p:nvPr/>
        </p:nvSpPr>
        <p:spPr bwMode="auto">
          <a:xfrm>
            <a:off x="228600" y="1900238"/>
            <a:ext cx="8772525" cy="984885"/>
          </a:xfrm>
          <a:prstGeom prst="rect">
            <a:avLst/>
          </a:prstGeom>
          <a:noFill/>
          <a:ln w="9525">
            <a:solidFill>
              <a:srgbClr val="FF3300"/>
            </a:solidFill>
            <a:miter lim="800000"/>
            <a:headEnd/>
            <a:tailEnd/>
          </a:ln>
        </p:spPr>
        <p:txBody>
          <a:bodyPr anchor="ctr">
            <a:spAutoFit/>
          </a:bodyPr>
          <a:lstStyle/>
          <a:p>
            <a:pPr algn="just"/>
            <a:r>
              <a:rPr lang="en-US" sz="2000" b="1" dirty="0" smtClean="0">
                <a:solidFill>
                  <a:srgbClr val="FF0000"/>
                </a:solidFill>
                <a:latin typeface="Times New Roman" pitchFamily="18" charset="0"/>
                <a:cs typeface="Times New Roman" pitchFamily="18" charset="0"/>
              </a:rPr>
              <a:t>Obsolescence</a:t>
            </a:r>
            <a:r>
              <a:rPr lang="en-US" sz="2000" dirty="0" smtClean="0">
                <a:latin typeface="Times New Roman" pitchFamily="18" charset="0"/>
                <a:cs typeface="Times New Roman" pitchFamily="18" charset="0"/>
              </a:rPr>
              <a:t> means the depreciation of fixed assets due to the appearance of more modern equipment with better technical and economic characteristics.</a:t>
            </a:r>
            <a:endParaRPr lang="ru-RU" sz="2000" dirty="0" smtClean="0">
              <a:latin typeface="Times New Roman" pitchFamily="18" charset="0"/>
              <a:cs typeface="Times New Roman" pitchFamily="18" charset="0"/>
            </a:endParaRPr>
          </a:p>
          <a:p>
            <a:pPr algn="just"/>
            <a:endParaRPr lang="ru-RU" dirty="0"/>
          </a:p>
        </p:txBody>
      </p:sp>
      <p:sp>
        <p:nvSpPr>
          <p:cNvPr id="9221" name="Rectangle 7"/>
          <p:cNvSpPr>
            <a:spLocks noChangeArrowheads="1"/>
          </p:cNvSpPr>
          <p:nvPr/>
        </p:nvSpPr>
        <p:spPr bwMode="auto">
          <a:xfrm>
            <a:off x="381000" y="3003550"/>
            <a:ext cx="8763000" cy="2554545"/>
          </a:xfrm>
          <a:prstGeom prst="rect">
            <a:avLst/>
          </a:prstGeom>
          <a:noFill/>
          <a:ln w="9525">
            <a:noFill/>
            <a:miter lim="800000"/>
            <a:headEnd/>
            <a:tailEnd/>
          </a:ln>
        </p:spPr>
        <p:txBody>
          <a:bodyPr wrap="square" anchor="ctr">
            <a:spAutoFit/>
          </a:bodyPr>
          <a:lstStyle/>
          <a:p>
            <a:pPr algn="just">
              <a:tabLst>
                <a:tab pos="457200" algn="l"/>
              </a:tabLst>
            </a:pPr>
            <a:r>
              <a:rPr lang="en-US" sz="2000" b="1" dirty="0" smtClean="0">
                <a:latin typeface="Times New Roman" pitchFamily="18" charset="0"/>
                <a:cs typeface="Times New Roman" pitchFamily="18" charset="0"/>
              </a:rPr>
              <a:t>There are two types of obsolescence:</a:t>
            </a:r>
          </a:p>
          <a:p>
            <a:pPr algn="just">
              <a:tabLst>
                <a:tab pos="457200" algn="l"/>
              </a:tabLst>
            </a:pPr>
            <a:endParaRPr lang="en-US" sz="2000" b="1" dirty="0" smtClean="0">
              <a:latin typeface="Times New Roman" pitchFamily="18" charset="0"/>
              <a:cs typeface="Times New Roman" pitchFamily="18" charset="0"/>
            </a:endParaRPr>
          </a:p>
          <a:p>
            <a:pPr algn="just">
              <a:buFont typeface="Wingdings" pitchFamily="2" charset="2"/>
              <a:buChar char="q"/>
              <a:tabLst>
                <a:tab pos="457200" algn="l"/>
              </a:tabLst>
            </a:pPr>
            <a:r>
              <a:rPr lang="en-US" sz="2000" b="1" dirty="0" smtClean="0">
                <a:latin typeface="Times New Roman" pitchFamily="18" charset="0"/>
                <a:cs typeface="Times New Roman" pitchFamily="18" charset="0"/>
              </a:rPr>
              <a:t>fixed capital is depreciated, since similar equipment is produced at lower costs and becomes cheaper;</a:t>
            </a:r>
          </a:p>
          <a:p>
            <a:pPr algn="just">
              <a:buFont typeface="Wingdings" pitchFamily="2" charset="2"/>
              <a:buChar char="q"/>
              <a:tabLst>
                <a:tab pos="457200" algn="l"/>
              </a:tabLst>
            </a:pPr>
            <a:endParaRPr lang="en-US" sz="2000" b="1" dirty="0" smtClean="0">
              <a:latin typeface="Times New Roman" pitchFamily="18" charset="0"/>
              <a:cs typeface="Times New Roman" pitchFamily="18" charset="0"/>
            </a:endParaRPr>
          </a:p>
          <a:p>
            <a:pPr algn="just">
              <a:buFont typeface="Wingdings" pitchFamily="2" charset="2"/>
              <a:buChar char="q"/>
              <a:tabLst>
                <a:tab pos="457200" algn="l"/>
              </a:tabLst>
            </a:pPr>
            <a:r>
              <a:rPr lang="en-US" sz="2000" b="1" dirty="0" smtClean="0">
                <a:latin typeface="Times New Roman" pitchFamily="18" charset="0"/>
                <a:cs typeface="Times New Roman" pitchFamily="18" charset="0"/>
              </a:rPr>
              <a:t>as a result of scientific and technological progress, more modern and more productive equipment appears</a:t>
            </a:r>
            <a:r>
              <a:rPr lang="en-US" sz="2000" b="1" dirty="0" smtClean="0">
                <a:latin typeface="Times New Roman" pitchFamily="18" charset="0"/>
                <a:cs typeface="Times New Roman" pitchFamily="18" charset="0"/>
              </a:rPr>
              <a:t>.</a:t>
            </a:r>
            <a:endParaRPr lang="ru-RU" sz="2000" b="1" dirty="0">
              <a:latin typeface="Times New Roman" pitchFamily="18" charset="0"/>
              <a:cs typeface="Times New Roman" pitchFamily="18" charset="0"/>
            </a:endParaRPr>
          </a:p>
          <a:p>
            <a:pPr algn="just">
              <a:tabLst>
                <a:tab pos="457200" algn="l"/>
              </a:tabLst>
            </a:pPr>
            <a:endParaRPr lang="ru-RU" sz="2000" b="1" dirty="0">
              <a:latin typeface="Times New Roman" pitchFamily="18" charset="0"/>
              <a:cs typeface="Times New Roman" pitchFamily="18"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4"/>
          <p:cNvSpPr>
            <a:spLocks noChangeArrowheads="1"/>
          </p:cNvSpPr>
          <p:nvPr/>
        </p:nvSpPr>
        <p:spPr bwMode="auto">
          <a:xfrm>
            <a:off x="304800" y="604838"/>
            <a:ext cx="8610600" cy="677108"/>
          </a:xfrm>
          <a:prstGeom prst="rect">
            <a:avLst/>
          </a:prstGeom>
          <a:noFill/>
          <a:ln w="9525">
            <a:solidFill>
              <a:srgbClr val="FF3300"/>
            </a:solidFill>
            <a:miter lim="800000"/>
            <a:headEnd/>
            <a:tailEnd/>
          </a:ln>
        </p:spPr>
        <p:txBody>
          <a:bodyPr anchor="ctr">
            <a:spAutoFit/>
          </a:bodyPr>
          <a:lstStyle/>
          <a:p>
            <a:pPr algn="just"/>
            <a:r>
              <a:rPr lang="en-US" sz="2000" b="1" dirty="0" smtClean="0">
                <a:solidFill>
                  <a:srgbClr val="FF0000"/>
                </a:solidFill>
                <a:latin typeface="Times New Roman" pitchFamily="18" charset="0"/>
                <a:cs typeface="Times New Roman" pitchFamily="18" charset="0"/>
              </a:rPr>
              <a:t>The depreciation </a:t>
            </a:r>
            <a:r>
              <a:rPr lang="en-US" sz="2000" b="1" dirty="0" smtClean="0">
                <a:solidFill>
                  <a:srgbClr val="FF0000"/>
                </a:solidFill>
                <a:latin typeface="Times New Roman" pitchFamily="18" charset="0"/>
                <a:cs typeface="Times New Roman" pitchFamily="18" charset="0"/>
              </a:rPr>
              <a:t>charge</a:t>
            </a:r>
            <a:r>
              <a:rPr lang="en-GB" sz="2000" b="1" dirty="0" smtClean="0">
                <a:solidFill>
                  <a:srgbClr val="FF0000"/>
                </a:solidFill>
                <a:latin typeface="Times New Roman" pitchFamily="18" charset="0"/>
                <a:cs typeface="Times New Roman" pitchFamily="18" charset="0"/>
              </a:rPr>
              <a:t>s</a:t>
            </a:r>
            <a:r>
              <a:rPr lang="en-US" sz="2000" b="1" dirty="0" smtClean="0">
                <a:solidFill>
                  <a:srgbClr val="FF0000"/>
                </a:solidFill>
                <a:latin typeface="Times New Roman" pitchFamily="18" charset="0"/>
                <a:cs typeface="Times New Roman" pitchFamily="18" charset="0"/>
              </a:rPr>
              <a:t> </a:t>
            </a:r>
            <a:r>
              <a:rPr lang="en-US" dirty="0" smtClean="0"/>
              <a:t>is the monetary value of the amount of depreciation carried over to the product of the value of the fixed capital. </a:t>
            </a:r>
            <a:endParaRPr lang="ru-RU" dirty="0"/>
          </a:p>
        </p:txBody>
      </p:sp>
      <p:sp>
        <p:nvSpPr>
          <p:cNvPr id="10244" name="Rectangle 6"/>
          <p:cNvSpPr>
            <a:spLocks noChangeArrowheads="1"/>
          </p:cNvSpPr>
          <p:nvPr/>
        </p:nvSpPr>
        <p:spPr bwMode="auto">
          <a:xfrm>
            <a:off x="2819400" y="1447800"/>
            <a:ext cx="2719206" cy="400110"/>
          </a:xfrm>
          <a:prstGeom prst="rect">
            <a:avLst/>
          </a:prstGeom>
          <a:noFill/>
          <a:ln w="9525">
            <a:noFill/>
            <a:miter lim="800000"/>
            <a:headEnd/>
            <a:tailEnd/>
          </a:ln>
        </p:spPr>
        <p:txBody>
          <a:bodyPr wrap="none">
            <a:spAutoFit/>
          </a:bodyPr>
          <a:lstStyle/>
          <a:p>
            <a:r>
              <a:rPr lang="en-GB" sz="2000" b="1" dirty="0" smtClean="0">
                <a:solidFill>
                  <a:srgbClr val="FF3300"/>
                </a:solidFill>
                <a:latin typeface="Times New Roman" pitchFamily="18" charset="0"/>
                <a:cs typeface="Times New Roman" pitchFamily="18" charset="0"/>
              </a:rPr>
              <a:t>Depreciation </a:t>
            </a:r>
            <a:r>
              <a:rPr lang="en-GB" sz="2000" b="1" dirty="0" smtClean="0">
                <a:solidFill>
                  <a:srgbClr val="FF3300"/>
                </a:solidFill>
                <a:latin typeface="Times New Roman" pitchFamily="18" charset="0"/>
                <a:cs typeface="Times New Roman" pitchFamily="18" charset="0"/>
              </a:rPr>
              <a:t>methods:</a:t>
            </a:r>
            <a:r>
              <a:rPr lang="ru-RU" dirty="0" smtClean="0"/>
              <a:t> </a:t>
            </a:r>
            <a:endParaRPr lang="ru-RU" dirty="0"/>
          </a:p>
        </p:txBody>
      </p:sp>
      <p:sp>
        <p:nvSpPr>
          <p:cNvPr id="5" name="Прямоугольник 4"/>
          <p:cNvSpPr/>
          <p:nvPr/>
        </p:nvSpPr>
        <p:spPr>
          <a:xfrm>
            <a:off x="304800" y="1905000"/>
            <a:ext cx="8610600" cy="4401205"/>
          </a:xfrm>
          <a:prstGeom prst="rect">
            <a:avLst/>
          </a:prstGeom>
        </p:spPr>
        <p:txBody>
          <a:bodyPr wrap="square">
            <a:spAutoFit/>
          </a:bodyPr>
          <a:lstStyle/>
          <a:p>
            <a:pPr algn="just"/>
            <a:r>
              <a:rPr lang="en-US" sz="2000" dirty="0" smtClean="0">
                <a:latin typeface="Times New Roman" pitchFamily="18" charset="0"/>
                <a:cs typeface="Times New Roman" pitchFamily="18" charset="0"/>
              </a:rPr>
              <a:t>1 </a:t>
            </a:r>
            <a:r>
              <a:rPr lang="en-US" sz="2000" b="1" dirty="0" smtClean="0">
                <a:solidFill>
                  <a:srgbClr val="FF0000"/>
                </a:solidFill>
                <a:latin typeface="Times New Roman" pitchFamily="18" charset="0"/>
                <a:cs typeface="Times New Roman" pitchFamily="18" charset="0"/>
              </a:rPr>
              <a:t>Linear </a:t>
            </a:r>
            <a:r>
              <a:rPr lang="en-US" sz="2000" b="1" dirty="0" smtClean="0">
                <a:solidFill>
                  <a:srgbClr val="FF0000"/>
                </a:solidFill>
                <a:latin typeface="Times New Roman" pitchFamily="18" charset="0"/>
                <a:cs typeface="Times New Roman" pitchFamily="18" charset="0"/>
              </a:rPr>
              <a:t>method</a:t>
            </a:r>
            <a:r>
              <a:rPr lang="en-US" sz="2000" dirty="0" smtClean="0">
                <a:latin typeface="Times New Roman" pitchFamily="18" charset="0"/>
                <a:cs typeface="Times New Roman" pitchFamily="18" charset="0"/>
              </a:rPr>
              <a:t>, in which the annual amount of depreciation deductions is determined based on the initial cost of an item of fixed assets and the depreciation rate calculated based on the useful life of this item.</a:t>
            </a:r>
          </a:p>
          <a:p>
            <a:pPr algn="just"/>
            <a:r>
              <a:rPr lang="en-US" sz="2000" dirty="0" smtClean="0">
                <a:latin typeface="Times New Roman" pitchFamily="18" charset="0"/>
                <a:cs typeface="Times New Roman" pitchFamily="18" charset="0"/>
              </a:rPr>
              <a:t>2 </a:t>
            </a:r>
            <a:r>
              <a:rPr lang="en-US" sz="2000" b="1" dirty="0" smtClean="0">
                <a:solidFill>
                  <a:srgbClr val="FF0000"/>
                </a:solidFill>
                <a:latin typeface="Times New Roman" pitchFamily="18" charset="0"/>
                <a:cs typeface="Times New Roman" pitchFamily="18" charset="0"/>
              </a:rPr>
              <a:t>A method for reducing the balance</a:t>
            </a:r>
            <a:r>
              <a:rPr lang="en-US" sz="2000" dirty="0" smtClean="0">
                <a:latin typeface="Times New Roman" pitchFamily="18" charset="0"/>
                <a:cs typeface="Times New Roman" pitchFamily="18" charset="0"/>
              </a:rPr>
              <a:t>, which involves calculating the annual amount of depreciation based on the residual value of fixed assets at the beginning of the reporting year and the depreciation rate calculated taking into account the useful life of the corresponding object.</a:t>
            </a:r>
          </a:p>
          <a:p>
            <a:pPr algn="just"/>
            <a:r>
              <a:rPr lang="en-US" sz="2000" dirty="0" smtClean="0">
                <a:latin typeface="Times New Roman" pitchFamily="18" charset="0"/>
                <a:cs typeface="Times New Roman" pitchFamily="18" charset="0"/>
              </a:rPr>
              <a:t>3 </a:t>
            </a:r>
            <a:r>
              <a:rPr lang="en-US" sz="2000" b="1" dirty="0" smtClean="0">
                <a:solidFill>
                  <a:srgbClr val="FF0000"/>
                </a:solidFill>
                <a:latin typeface="Times New Roman" pitchFamily="18" charset="0"/>
                <a:cs typeface="Times New Roman" pitchFamily="18" charset="0"/>
              </a:rPr>
              <a:t>Method of write-off based on the sum of the number of years</a:t>
            </a:r>
            <a:r>
              <a:rPr lang="en-US" sz="2000" dirty="0" smtClean="0">
                <a:latin typeface="Times New Roman" pitchFamily="18" charset="0"/>
                <a:cs typeface="Times New Roman" pitchFamily="18" charset="0"/>
              </a:rPr>
              <a:t> of the useful life of the object, in which the amount of depreciation is determined on the basis of the initial cost of fixed assets and the annual ratio, in the numerator of which is the number of years remaining until the end of the service life of the object, and in the denominator - the sum of the number of years of the period service object.</a:t>
            </a:r>
          </a:p>
          <a:p>
            <a:pPr algn="just"/>
            <a:r>
              <a:rPr lang="en-US" sz="2000" dirty="0" smtClean="0">
                <a:latin typeface="Times New Roman" pitchFamily="18" charset="0"/>
                <a:cs typeface="Times New Roman" pitchFamily="18" charset="0"/>
              </a:rPr>
              <a:t> 4. </a:t>
            </a:r>
            <a:r>
              <a:rPr lang="en-US" sz="2000" b="1" dirty="0" smtClean="0">
                <a:solidFill>
                  <a:srgbClr val="FF0000"/>
                </a:solidFill>
                <a:latin typeface="Times New Roman" pitchFamily="18" charset="0"/>
                <a:cs typeface="Times New Roman" pitchFamily="18" charset="0"/>
              </a:rPr>
              <a:t>Method of writing off the cost in proportion </a:t>
            </a:r>
            <a:r>
              <a:rPr lang="en-US" sz="2000" dirty="0" smtClean="0">
                <a:latin typeface="Times New Roman" pitchFamily="18" charset="0"/>
                <a:cs typeface="Times New Roman" pitchFamily="18" charset="0"/>
              </a:rPr>
              <a:t>to the volume of products (works).</a:t>
            </a:r>
            <a:endParaRPr lang="ru-RU" sz="2000" dirty="0">
              <a:latin typeface="Times New Roman" pitchFamily="18" charset="0"/>
              <a:cs typeface="Times New Roman" pitchFamily="18"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7" name="Rectangle 5"/>
          <p:cNvSpPr>
            <a:spLocks noChangeArrowheads="1"/>
          </p:cNvSpPr>
          <p:nvPr/>
        </p:nvSpPr>
        <p:spPr bwMode="auto">
          <a:xfrm>
            <a:off x="228600" y="1524000"/>
            <a:ext cx="7145338" cy="1739900"/>
          </a:xfrm>
          <a:prstGeom prst="rect">
            <a:avLst/>
          </a:prstGeom>
          <a:noFill/>
          <a:ln w="9525">
            <a:noFill/>
            <a:miter lim="800000"/>
            <a:headEnd/>
            <a:tailEnd/>
          </a:ln>
        </p:spPr>
        <p:txBody>
          <a:bodyPr wrap="none" anchor="ctr">
            <a:spAutoFit/>
          </a:bodyPr>
          <a:lstStyle/>
          <a:p>
            <a:r>
              <a:rPr lang="ru-RU"/>
              <a:t>1 Стоимость основных средств на конец периода определяется: </a:t>
            </a:r>
          </a:p>
          <a:p>
            <a:r>
              <a:rPr lang="ru-RU"/>
              <a:t>                                         </a:t>
            </a:r>
            <a:r>
              <a:rPr lang="ru-RU">
                <a:solidFill>
                  <a:srgbClr val="FF3300"/>
                </a:solidFill>
              </a:rPr>
              <a:t>Фк = Фн + Фп - Фв,</a:t>
            </a:r>
            <a:r>
              <a:rPr lang="ru-RU"/>
              <a:t> </a:t>
            </a:r>
          </a:p>
          <a:p>
            <a:r>
              <a:rPr lang="ru-RU"/>
              <a:t>где  Фк - стоимость основных средств на конец периода;</a:t>
            </a:r>
            <a:br>
              <a:rPr lang="ru-RU"/>
            </a:br>
            <a:r>
              <a:rPr lang="ru-RU"/>
              <a:t>Фн - стоимость основных средств на начало периода;</a:t>
            </a:r>
            <a:br>
              <a:rPr lang="ru-RU"/>
            </a:br>
            <a:r>
              <a:rPr lang="ru-RU"/>
              <a:t>Фп - стоимость поступивших основных средств;</a:t>
            </a:r>
            <a:br>
              <a:rPr lang="ru-RU"/>
            </a:br>
            <a:r>
              <a:rPr lang="ru-RU"/>
              <a:t>Фв - стоимость выбывших основных средств.</a:t>
            </a:r>
          </a:p>
        </p:txBody>
      </p:sp>
      <p:sp>
        <p:nvSpPr>
          <p:cNvPr id="11268" name="Rectangle 6"/>
          <p:cNvSpPr>
            <a:spLocks noChangeArrowheads="1"/>
          </p:cNvSpPr>
          <p:nvPr/>
        </p:nvSpPr>
        <p:spPr bwMode="auto">
          <a:xfrm>
            <a:off x="457200" y="3673475"/>
            <a:ext cx="8083550" cy="641350"/>
          </a:xfrm>
          <a:prstGeom prst="rect">
            <a:avLst/>
          </a:prstGeom>
          <a:noFill/>
          <a:ln w="9525">
            <a:noFill/>
            <a:miter lim="800000"/>
            <a:headEnd/>
            <a:tailEnd/>
          </a:ln>
        </p:spPr>
        <p:txBody>
          <a:bodyPr wrap="none" anchor="ctr">
            <a:spAutoFit/>
          </a:bodyPr>
          <a:lstStyle/>
          <a:p>
            <a:r>
              <a:rPr lang="ru-RU"/>
              <a:t>2 Средняя годовая стоимость основных средств может быть определена </a:t>
            </a:r>
          </a:p>
          <a:p>
            <a:r>
              <a:rPr lang="ru-RU"/>
              <a:t>по формуле средней хронологической </a:t>
            </a:r>
          </a:p>
        </p:txBody>
      </p:sp>
      <p:graphicFrame>
        <p:nvGraphicFramePr>
          <p:cNvPr id="151571" name="Group 19"/>
          <p:cNvGraphicFramePr>
            <a:graphicFrameLocks noGrp="1"/>
          </p:cNvGraphicFramePr>
          <p:nvPr/>
        </p:nvGraphicFramePr>
        <p:xfrm>
          <a:off x="9105900" y="5983288"/>
          <a:ext cx="1982788" cy="549276"/>
        </p:xfrm>
        <a:graphic>
          <a:graphicData uri="http://schemas.openxmlformats.org/drawingml/2006/table">
            <a:tbl>
              <a:tblPr/>
              <a:tblGrid>
                <a:gridCol w="1982788"/>
              </a:tblGrid>
              <a:tr h="274638">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200" b="0" i="0" u="none" strike="noStrike" cap="none" normalizeH="0" baseline="0" smtClean="0">
                          <a:ln>
                            <a:noFill/>
                          </a:ln>
                          <a:solidFill>
                            <a:schemeClr val="tx1"/>
                          </a:solidFill>
                          <a:effectLst/>
                          <a:latin typeface="Times New Roman" pitchFamily="18" charset="0"/>
                          <a:cs typeface="Times New Roman" pitchFamily="18" charset="0"/>
                        </a:rPr>
                        <a:t>1/2X</a:t>
                      </a:r>
                      <a:r>
                        <a:rPr kumimoji="0" lang="ru-RU" sz="1200" b="0" i="0" u="none" strike="noStrike" cap="none" normalizeH="0" baseline="-30000" smtClean="0">
                          <a:ln>
                            <a:noFill/>
                          </a:ln>
                          <a:solidFill>
                            <a:schemeClr val="tx1"/>
                          </a:solidFill>
                          <a:effectLst/>
                          <a:latin typeface="Times New Roman" pitchFamily="18" charset="0"/>
                          <a:cs typeface="Times New Roman" pitchFamily="18" charset="0"/>
                        </a:rPr>
                        <a:t>1</a:t>
                      </a:r>
                      <a:r>
                        <a:rPr kumimoji="0" lang="ru-RU" sz="1200" b="0" i="0" u="none" strike="noStrike" cap="none" normalizeH="0" baseline="0" smtClean="0">
                          <a:ln>
                            <a:noFill/>
                          </a:ln>
                          <a:solidFill>
                            <a:schemeClr val="tx1"/>
                          </a:solidFill>
                          <a:effectLst/>
                          <a:latin typeface="Times New Roman" pitchFamily="18" charset="0"/>
                          <a:cs typeface="Times New Roman" pitchFamily="18" charset="0"/>
                        </a:rPr>
                        <a:t> + X</a:t>
                      </a:r>
                      <a:r>
                        <a:rPr kumimoji="0" lang="ru-RU" sz="1200" b="0" i="0" u="none" strike="noStrike" cap="none" normalizeH="0" baseline="-30000" smtClean="0">
                          <a:ln>
                            <a:noFill/>
                          </a:ln>
                          <a:solidFill>
                            <a:schemeClr val="tx1"/>
                          </a:solidFill>
                          <a:effectLst/>
                          <a:latin typeface="Times New Roman" pitchFamily="18" charset="0"/>
                          <a:cs typeface="Times New Roman" pitchFamily="18" charset="0"/>
                        </a:rPr>
                        <a:t>2</a:t>
                      </a:r>
                      <a:r>
                        <a:rPr kumimoji="0" lang="ru-RU" sz="1200" b="0" i="0" u="none" strike="noStrike" cap="none" normalizeH="0" baseline="0" smtClean="0">
                          <a:ln>
                            <a:noFill/>
                          </a:ln>
                          <a:solidFill>
                            <a:schemeClr val="tx1"/>
                          </a:solidFill>
                          <a:effectLst/>
                          <a:latin typeface="Times New Roman" pitchFamily="18" charset="0"/>
                          <a:cs typeface="Times New Roman" pitchFamily="18" charset="0"/>
                        </a:rPr>
                        <a:t> + … + 1/2X</a:t>
                      </a:r>
                      <a:r>
                        <a:rPr kumimoji="0" lang="ru-RU" sz="1200" b="0" i="0" u="none" strike="noStrike" cap="none" normalizeH="0" baseline="-30000" smtClean="0">
                          <a:ln>
                            <a:noFill/>
                          </a:ln>
                          <a:solidFill>
                            <a:schemeClr val="tx1"/>
                          </a:solidFill>
                          <a:effectLst/>
                          <a:latin typeface="Times New Roman" pitchFamily="18" charset="0"/>
                          <a:cs typeface="Times New Roman" pitchFamily="18" charset="0"/>
                        </a:rPr>
                        <a:t>n</a:t>
                      </a:r>
                      <a:endParaRPr kumimoji="0" lang="ru-RU" sz="1800" b="0" i="0" u="none" strike="noStrike" cap="none" normalizeH="0" baseline="0" smtClean="0">
                        <a:ln>
                          <a:noFill/>
                        </a:ln>
                        <a:solidFill>
                          <a:schemeClr val="tx1"/>
                        </a:solidFill>
                        <a:effectLst/>
                        <a:latin typeface="Arial" charset="0"/>
                      </a:endParaRPr>
                    </a:p>
                  </a:txBody>
                  <a:tcPr anchor="ctr" horzOverflow="overflow">
                    <a:lnL cap="flat">
                      <a:noFill/>
                    </a:lnL>
                    <a:lnR cap="flat">
                      <a:noFill/>
                    </a:lnR>
                    <a:lnT cap="flat">
                      <a:noFill/>
                    </a:lnT>
                    <a:lnB w="12700" cap="flat" cmpd="sng" algn="ctr">
                      <a:solidFill>
                        <a:srgbClr val="000000"/>
                      </a:solidFill>
                      <a:prstDash val="solid"/>
                      <a:round/>
                      <a:headEnd type="none" w="med" len="med"/>
                      <a:tailEnd type="none" w="med" len="med"/>
                    </a:lnB>
                    <a:lnTlToBr>
                      <a:noFill/>
                    </a:lnTlToBr>
                    <a:lnBlToTr>
                      <a:noFill/>
                    </a:lnBlToTr>
                    <a:noFill/>
                  </a:tcPr>
                </a:tc>
              </a:tr>
              <a:tr h="274638">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200" b="0" i="0" u="none" strike="noStrike" cap="none" normalizeH="0" baseline="0" smtClean="0">
                          <a:ln>
                            <a:noFill/>
                          </a:ln>
                          <a:solidFill>
                            <a:schemeClr val="tx1"/>
                          </a:solidFill>
                          <a:effectLst/>
                          <a:latin typeface="Times New Roman" pitchFamily="18" charset="0"/>
                          <a:cs typeface="Times New Roman" pitchFamily="18" charset="0"/>
                        </a:rPr>
                        <a:t>n - 1</a:t>
                      </a:r>
                      <a:endParaRPr kumimoji="0" lang="ru-RU" sz="1800" b="0" i="0" u="none" strike="noStrike" cap="none" normalizeH="0" baseline="0" smtClean="0">
                        <a:ln>
                          <a:noFill/>
                        </a:ln>
                        <a:solidFill>
                          <a:schemeClr val="tx1"/>
                        </a:solidFill>
                        <a:effectLst/>
                        <a:latin typeface="Arial" charset="0"/>
                      </a:endParaRPr>
                    </a:p>
                  </a:txBody>
                  <a:tcPr anchor="ctr" horzOverflow="overflow">
                    <a:lnL cap="flat">
                      <a:noFill/>
                    </a:lnL>
                    <a:lnR cap="flat">
                      <a:noFill/>
                    </a:lnR>
                    <a:lnT w="12700" cap="flat" cmpd="sng" algn="ctr">
                      <a:solidFill>
                        <a:srgbClr val="000000"/>
                      </a:solidFill>
                      <a:prstDash val="solid"/>
                      <a:round/>
                      <a:headEnd type="none" w="med" len="med"/>
                      <a:tailEnd type="none" w="med" len="med"/>
                    </a:lnT>
                    <a:lnB cap="flat">
                      <a:noFill/>
                    </a:lnB>
                    <a:lnTlToBr>
                      <a:noFill/>
                    </a:lnTlToBr>
                    <a:lnBlToTr>
                      <a:noFill/>
                    </a:lnBlToTr>
                    <a:noFill/>
                  </a:tcPr>
                </a:tc>
              </a:tr>
            </a:tbl>
          </a:graphicData>
        </a:graphic>
      </p:graphicFrame>
      <p:sp>
        <p:nvSpPr>
          <p:cNvPr id="11273" name="Rectangle 20"/>
          <p:cNvSpPr>
            <a:spLocks noChangeArrowheads="1"/>
          </p:cNvSpPr>
          <p:nvPr/>
        </p:nvSpPr>
        <p:spPr bwMode="auto">
          <a:xfrm>
            <a:off x="1790700" y="2909888"/>
            <a:ext cx="473075" cy="488950"/>
          </a:xfrm>
          <a:prstGeom prst="rect">
            <a:avLst/>
          </a:prstGeom>
          <a:noFill/>
          <a:ln w="9525">
            <a:noFill/>
            <a:miter lim="800000"/>
            <a:headEnd/>
            <a:tailEnd/>
          </a:ln>
        </p:spPr>
        <p:txBody>
          <a:bodyPr wrap="none" anchor="ctr">
            <a:spAutoFit/>
          </a:bodyPr>
          <a:lstStyle/>
          <a:p>
            <a:endParaRPr lang="ru-RU" sz="800"/>
          </a:p>
          <a:p>
            <a:pPr eaLnBrk="0" hangingPunct="0"/>
            <a:endParaRPr lang="ru-RU"/>
          </a:p>
        </p:txBody>
      </p:sp>
      <p:graphicFrame>
        <p:nvGraphicFramePr>
          <p:cNvPr id="151588" name="Group 36"/>
          <p:cNvGraphicFramePr>
            <a:graphicFrameLocks noGrp="1"/>
          </p:cNvGraphicFramePr>
          <p:nvPr/>
        </p:nvGraphicFramePr>
        <p:xfrm>
          <a:off x="3657600" y="4343400"/>
          <a:ext cx="4267200" cy="1143000"/>
        </p:xfrm>
        <a:graphic>
          <a:graphicData uri="http://schemas.openxmlformats.org/drawingml/2006/table">
            <a:tbl>
              <a:tblPr/>
              <a:tblGrid>
                <a:gridCol w="4267200"/>
              </a:tblGrid>
              <a:tr h="57150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400" b="1" i="0" u="none" strike="noStrike" cap="none" normalizeH="0" baseline="0" dirty="0" smtClean="0">
                          <a:ln>
                            <a:noFill/>
                          </a:ln>
                          <a:solidFill>
                            <a:srgbClr val="FF3300"/>
                          </a:solidFill>
                          <a:effectLst/>
                          <a:latin typeface="Times New Roman" pitchFamily="18" charset="0"/>
                          <a:cs typeface="Times New Roman" pitchFamily="18" charset="0"/>
                        </a:rPr>
                        <a:t>1/2X</a:t>
                      </a:r>
                      <a:r>
                        <a:rPr kumimoji="0" lang="ru-RU" sz="1400" b="1" i="0" u="none" strike="noStrike" cap="none" normalizeH="0" baseline="-30000" dirty="0" smtClean="0">
                          <a:ln>
                            <a:noFill/>
                          </a:ln>
                          <a:solidFill>
                            <a:srgbClr val="FF3300"/>
                          </a:solidFill>
                          <a:effectLst/>
                          <a:latin typeface="Times New Roman" pitchFamily="18" charset="0"/>
                          <a:cs typeface="Times New Roman" pitchFamily="18" charset="0"/>
                        </a:rPr>
                        <a:t>1</a:t>
                      </a:r>
                      <a:r>
                        <a:rPr kumimoji="0" lang="ru-RU" sz="1400" b="1" i="0" u="none" strike="noStrike" cap="none" normalizeH="0" baseline="0" dirty="0" smtClean="0">
                          <a:ln>
                            <a:noFill/>
                          </a:ln>
                          <a:solidFill>
                            <a:srgbClr val="FF3300"/>
                          </a:solidFill>
                          <a:effectLst/>
                          <a:latin typeface="Times New Roman" pitchFamily="18" charset="0"/>
                          <a:cs typeface="Times New Roman" pitchFamily="18" charset="0"/>
                        </a:rPr>
                        <a:t> + X</a:t>
                      </a:r>
                      <a:r>
                        <a:rPr kumimoji="0" lang="ru-RU" sz="1400" b="1" i="0" u="none" strike="noStrike" cap="none" normalizeH="0" baseline="-30000" dirty="0" smtClean="0">
                          <a:ln>
                            <a:noFill/>
                          </a:ln>
                          <a:solidFill>
                            <a:srgbClr val="FF3300"/>
                          </a:solidFill>
                          <a:effectLst/>
                          <a:latin typeface="Times New Roman" pitchFamily="18" charset="0"/>
                          <a:cs typeface="Times New Roman" pitchFamily="18" charset="0"/>
                        </a:rPr>
                        <a:t>2</a:t>
                      </a:r>
                      <a:r>
                        <a:rPr kumimoji="0" lang="ru-RU" sz="1400" b="1" i="0" u="none" strike="noStrike" cap="none" normalizeH="0" baseline="0" dirty="0" smtClean="0">
                          <a:ln>
                            <a:noFill/>
                          </a:ln>
                          <a:solidFill>
                            <a:srgbClr val="FF3300"/>
                          </a:solidFill>
                          <a:effectLst/>
                          <a:latin typeface="Times New Roman" pitchFamily="18" charset="0"/>
                          <a:cs typeface="Times New Roman" pitchFamily="18" charset="0"/>
                        </a:rPr>
                        <a:t> + … + 1/2X</a:t>
                      </a:r>
                      <a:r>
                        <a:rPr kumimoji="0" lang="ru-RU" sz="1400" b="1" i="0" u="none" strike="noStrike" cap="none" normalizeH="0" baseline="-30000" dirty="0" smtClean="0">
                          <a:ln>
                            <a:noFill/>
                          </a:ln>
                          <a:solidFill>
                            <a:srgbClr val="FF3300"/>
                          </a:solidFill>
                          <a:effectLst/>
                          <a:latin typeface="Times New Roman" pitchFamily="18" charset="0"/>
                          <a:cs typeface="Times New Roman" pitchFamily="18" charset="0"/>
                        </a:rPr>
                        <a:t>n</a:t>
                      </a:r>
                      <a:endParaRPr kumimoji="0" lang="ru-RU" sz="1400" b="1" i="0" u="none" strike="noStrike" cap="none" normalizeH="0" baseline="0" dirty="0" smtClean="0">
                        <a:ln>
                          <a:noFill/>
                        </a:ln>
                        <a:solidFill>
                          <a:srgbClr val="FF3300"/>
                        </a:solidFill>
                        <a:effectLst/>
                        <a:latin typeface="Arial" charset="0"/>
                      </a:endParaRPr>
                    </a:p>
                  </a:txBody>
                  <a:tcPr anchor="ctr" horzOverflow="overflow">
                    <a:lnL cap="flat">
                      <a:noFill/>
                    </a:lnL>
                    <a:lnR cap="flat">
                      <a:noFill/>
                    </a:lnR>
                    <a:lnT cap="flat">
                      <a:noFill/>
                    </a:lnT>
                    <a:lnB w="12700" cap="flat" cmpd="sng" algn="ctr">
                      <a:solidFill>
                        <a:srgbClr val="000000"/>
                      </a:solidFill>
                      <a:prstDash val="solid"/>
                      <a:round/>
                      <a:headEnd type="none" w="med" len="med"/>
                      <a:tailEnd type="none" w="med" len="med"/>
                    </a:lnB>
                    <a:lnTlToBr>
                      <a:noFill/>
                    </a:lnTlToBr>
                    <a:lnBlToTr>
                      <a:noFill/>
                    </a:lnBlToTr>
                    <a:noFill/>
                  </a:tcPr>
                </a:tc>
              </a:tr>
              <a:tr h="57150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400" b="1" i="0" u="none" strike="noStrike" cap="none" normalizeH="0" baseline="0" dirty="0" err="1" smtClean="0">
                          <a:ln>
                            <a:noFill/>
                          </a:ln>
                          <a:solidFill>
                            <a:srgbClr val="FF3300"/>
                          </a:solidFill>
                          <a:effectLst/>
                          <a:latin typeface="Times New Roman" pitchFamily="18" charset="0"/>
                          <a:cs typeface="Times New Roman" pitchFamily="18" charset="0"/>
                        </a:rPr>
                        <a:t>n</a:t>
                      </a:r>
                      <a:r>
                        <a:rPr kumimoji="0" lang="ru-RU" sz="1400" b="1" i="0" u="none" strike="noStrike" cap="none" normalizeH="0" baseline="0" dirty="0" smtClean="0">
                          <a:ln>
                            <a:noFill/>
                          </a:ln>
                          <a:solidFill>
                            <a:srgbClr val="FF3300"/>
                          </a:solidFill>
                          <a:effectLst/>
                          <a:latin typeface="Times New Roman" pitchFamily="18" charset="0"/>
                          <a:cs typeface="Times New Roman" pitchFamily="18" charset="0"/>
                        </a:rPr>
                        <a:t> - 1</a:t>
                      </a:r>
                      <a:endParaRPr kumimoji="0" lang="ru-RU" sz="1400" b="1" i="0" u="none" strike="noStrike" cap="none" normalizeH="0" baseline="0" dirty="0" smtClean="0">
                        <a:ln>
                          <a:noFill/>
                        </a:ln>
                        <a:solidFill>
                          <a:srgbClr val="FF3300"/>
                        </a:solidFill>
                        <a:effectLst/>
                        <a:latin typeface="Arial" charset="0"/>
                      </a:endParaRPr>
                    </a:p>
                  </a:txBody>
                  <a:tcPr anchor="ctr" horzOverflow="overflow">
                    <a:lnL cap="flat">
                      <a:noFill/>
                    </a:lnL>
                    <a:lnR cap="flat">
                      <a:noFill/>
                    </a:lnR>
                    <a:lnT w="12700" cap="flat" cmpd="sng" algn="ctr">
                      <a:solidFill>
                        <a:srgbClr val="000000"/>
                      </a:solidFill>
                      <a:prstDash val="solid"/>
                      <a:round/>
                      <a:headEnd type="none" w="med" len="med"/>
                      <a:tailEnd type="none" w="med" len="med"/>
                    </a:lnT>
                    <a:lnB cap="flat">
                      <a:noFill/>
                    </a:lnB>
                    <a:lnTlToBr>
                      <a:noFill/>
                    </a:lnTlToBr>
                    <a:lnBlToTr>
                      <a:noFill/>
                    </a:lnBlToTr>
                    <a:noFill/>
                  </a:tcPr>
                </a:tc>
              </a:tr>
            </a:tbl>
          </a:graphicData>
        </a:graphic>
      </p:graphicFrame>
      <p:sp>
        <p:nvSpPr>
          <p:cNvPr id="11278" name="Rectangle 33"/>
          <p:cNvSpPr>
            <a:spLocks noChangeArrowheads="1"/>
          </p:cNvSpPr>
          <p:nvPr/>
        </p:nvSpPr>
        <p:spPr bwMode="auto">
          <a:xfrm>
            <a:off x="2514600" y="4419600"/>
            <a:ext cx="1076325" cy="366713"/>
          </a:xfrm>
          <a:prstGeom prst="rect">
            <a:avLst/>
          </a:prstGeom>
          <a:noFill/>
          <a:ln w="9525">
            <a:noFill/>
            <a:miter lim="800000"/>
            <a:headEnd/>
            <a:tailEnd/>
          </a:ln>
        </p:spPr>
        <p:txBody>
          <a:bodyPr wrap="none">
            <a:spAutoFit/>
          </a:bodyPr>
          <a:lstStyle/>
          <a:p>
            <a:r>
              <a:rPr lang="ru-RU">
                <a:solidFill>
                  <a:srgbClr val="FF3300"/>
                </a:solidFill>
              </a:rPr>
              <a:t>OC = </a:t>
            </a:r>
          </a:p>
        </p:txBody>
      </p:sp>
      <p:sp>
        <p:nvSpPr>
          <p:cNvPr id="9" name="Прямоугольник 8"/>
          <p:cNvSpPr/>
          <p:nvPr/>
        </p:nvSpPr>
        <p:spPr>
          <a:xfrm>
            <a:off x="457200" y="457200"/>
            <a:ext cx="8229600" cy="646331"/>
          </a:xfrm>
          <a:prstGeom prst="rect">
            <a:avLst/>
          </a:prstGeom>
        </p:spPr>
        <p:txBody>
          <a:bodyPr wrap="square">
            <a:spAutoFit/>
          </a:bodyPr>
          <a:lstStyle/>
          <a:p>
            <a:pPr algn="ctr"/>
            <a:r>
              <a:rPr lang="en-US" b="1" dirty="0" smtClean="0">
                <a:solidFill>
                  <a:srgbClr val="FF0000"/>
                </a:solidFill>
              </a:rPr>
              <a:t>CHARACTERISTICS OF AVAILABILITY, STATE, MOVEMENT AND USE OF FIXED CAPITAL</a:t>
            </a:r>
            <a:endParaRPr lang="ru-RU" b="1" dirty="0">
              <a:solidFill>
                <a:srgbClr val="FF0000"/>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456"/>
          <p:cNvSpPr>
            <a:spLocks noChangeArrowheads="1"/>
          </p:cNvSpPr>
          <p:nvPr/>
        </p:nvSpPr>
        <p:spPr bwMode="auto">
          <a:xfrm>
            <a:off x="2057400" y="381000"/>
            <a:ext cx="6630988" cy="366713"/>
          </a:xfrm>
          <a:prstGeom prst="rect">
            <a:avLst/>
          </a:prstGeom>
          <a:noFill/>
          <a:ln w="9525">
            <a:noFill/>
            <a:miter lim="800000"/>
            <a:headEnd/>
            <a:tailEnd/>
          </a:ln>
        </p:spPr>
        <p:txBody>
          <a:bodyPr wrap="none" anchor="ctr">
            <a:spAutoFit/>
          </a:bodyPr>
          <a:lstStyle/>
          <a:p>
            <a:pPr algn="ctr"/>
            <a:r>
              <a:rPr lang="ru-RU" b="1">
                <a:solidFill>
                  <a:srgbClr val="FF3300"/>
                </a:solidFill>
              </a:rPr>
              <a:t>Показатели движения и состояния основных средств</a:t>
            </a:r>
          </a:p>
        </p:txBody>
      </p:sp>
      <p:sp>
        <p:nvSpPr>
          <p:cNvPr id="12291" name="Rectangle 537"/>
          <p:cNvSpPr>
            <a:spLocks noChangeArrowheads="1"/>
          </p:cNvSpPr>
          <p:nvPr/>
        </p:nvSpPr>
        <p:spPr bwMode="auto">
          <a:xfrm>
            <a:off x="228600" y="1066800"/>
            <a:ext cx="3006725" cy="366713"/>
          </a:xfrm>
          <a:prstGeom prst="rect">
            <a:avLst/>
          </a:prstGeom>
          <a:noFill/>
          <a:ln w="9525">
            <a:noFill/>
            <a:miter lim="800000"/>
            <a:headEnd/>
            <a:tailEnd/>
          </a:ln>
        </p:spPr>
        <p:txBody>
          <a:bodyPr wrap="none" anchor="ctr">
            <a:spAutoFit/>
          </a:bodyPr>
          <a:lstStyle/>
          <a:p>
            <a:r>
              <a:rPr lang="ru-RU" b="1"/>
              <a:t>1. Показатели движения</a:t>
            </a:r>
            <a:r>
              <a:rPr lang="ru-RU"/>
              <a:t> </a:t>
            </a:r>
          </a:p>
        </p:txBody>
      </p:sp>
      <p:sp>
        <p:nvSpPr>
          <p:cNvPr id="12292" name="Rectangle 567"/>
          <p:cNvSpPr>
            <a:spLocks noChangeArrowheads="1"/>
          </p:cNvSpPr>
          <p:nvPr/>
        </p:nvSpPr>
        <p:spPr bwMode="auto">
          <a:xfrm>
            <a:off x="152400" y="1524000"/>
            <a:ext cx="3821113" cy="641350"/>
          </a:xfrm>
          <a:prstGeom prst="rect">
            <a:avLst/>
          </a:prstGeom>
          <a:noFill/>
          <a:ln w="9525">
            <a:noFill/>
            <a:miter lim="800000"/>
            <a:headEnd/>
            <a:tailEnd/>
          </a:ln>
        </p:spPr>
        <p:txBody>
          <a:bodyPr wrap="none">
            <a:spAutoFit/>
          </a:bodyPr>
          <a:lstStyle/>
          <a:p>
            <a:r>
              <a:rPr lang="ru-RU"/>
              <a:t>1.1. Коэффициент поступления</a:t>
            </a:r>
            <a:br>
              <a:rPr lang="ru-RU"/>
            </a:br>
            <a:r>
              <a:rPr lang="ru-RU"/>
              <a:t>(ввода): (Квв)</a:t>
            </a:r>
          </a:p>
        </p:txBody>
      </p:sp>
      <p:sp>
        <p:nvSpPr>
          <p:cNvPr id="12293" name="Rectangle 593"/>
          <p:cNvSpPr>
            <a:spLocks noChangeArrowheads="1"/>
          </p:cNvSpPr>
          <p:nvPr/>
        </p:nvSpPr>
        <p:spPr bwMode="auto">
          <a:xfrm>
            <a:off x="228600" y="2895600"/>
            <a:ext cx="3810000" cy="641350"/>
          </a:xfrm>
          <a:prstGeom prst="rect">
            <a:avLst/>
          </a:prstGeom>
          <a:noFill/>
          <a:ln w="9525">
            <a:noFill/>
            <a:miter lim="800000"/>
            <a:headEnd/>
            <a:tailEnd/>
          </a:ln>
        </p:spPr>
        <p:txBody>
          <a:bodyPr wrap="none">
            <a:spAutoFit/>
          </a:bodyPr>
          <a:lstStyle/>
          <a:p>
            <a:r>
              <a:rPr lang="ru-RU"/>
              <a:t>1.2. Коэффициент обновления:</a:t>
            </a:r>
            <a:br>
              <a:rPr lang="ru-RU"/>
            </a:br>
            <a:r>
              <a:rPr lang="ru-RU"/>
              <a:t>(Коб)</a:t>
            </a:r>
          </a:p>
        </p:txBody>
      </p:sp>
      <p:graphicFrame>
        <p:nvGraphicFramePr>
          <p:cNvPr id="153184" name="Group 608"/>
          <p:cNvGraphicFramePr>
            <a:graphicFrameLocks noGrp="1"/>
          </p:cNvGraphicFramePr>
          <p:nvPr/>
        </p:nvGraphicFramePr>
        <p:xfrm>
          <a:off x="3810000" y="2895600"/>
          <a:ext cx="5029200" cy="1263042"/>
        </p:xfrm>
        <a:graphic>
          <a:graphicData uri="http://schemas.openxmlformats.org/drawingml/2006/table">
            <a:tbl>
              <a:tblPr/>
              <a:tblGrid>
                <a:gridCol w="5029200"/>
              </a:tblGrid>
              <a:tr h="53340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800" b="1" i="0" u="none" strike="noStrike" cap="none" normalizeH="0" baseline="0" dirty="0" smtClean="0">
                          <a:ln>
                            <a:noFill/>
                          </a:ln>
                          <a:solidFill>
                            <a:srgbClr val="FF3300"/>
                          </a:solidFill>
                          <a:effectLst/>
                          <a:latin typeface="Times New Roman" pitchFamily="18" charset="0"/>
                          <a:cs typeface="Times New Roman" pitchFamily="18" charset="0"/>
                        </a:rPr>
                        <a:t>Стоимость новых основных средств</a:t>
                      </a:r>
                      <a:endParaRPr kumimoji="0" lang="ru-RU" sz="1800" b="1" i="0" u="none" strike="noStrike" cap="none" normalizeH="0" baseline="0" dirty="0" smtClean="0">
                        <a:ln>
                          <a:noFill/>
                        </a:ln>
                        <a:solidFill>
                          <a:srgbClr val="FF3300"/>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cap="flat">
                      <a:noFill/>
                    </a:lnR>
                    <a:lnT cap="flat">
                      <a:noFill/>
                    </a:lnT>
                    <a:lnB w="12700" cap="flat" cmpd="sng" algn="ctr">
                      <a:solidFill>
                        <a:srgbClr val="000000"/>
                      </a:solidFill>
                      <a:prstDash val="solid"/>
                      <a:round/>
                      <a:headEnd type="none" w="med" len="med"/>
                      <a:tailEnd type="none" w="med" len="med"/>
                    </a:lnB>
                    <a:lnTlToBr>
                      <a:noFill/>
                    </a:lnTlToBr>
                    <a:lnBlToTr>
                      <a:noFill/>
                    </a:lnBlToTr>
                    <a:noFill/>
                  </a:tcPr>
                </a:tc>
              </a:tr>
              <a:tr h="729642">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800" b="1" i="0" u="none" strike="noStrike" cap="none" normalizeH="0" baseline="0" dirty="0" smtClean="0">
                          <a:ln>
                            <a:noFill/>
                          </a:ln>
                          <a:solidFill>
                            <a:srgbClr val="FF3300"/>
                          </a:solidFill>
                          <a:effectLst/>
                          <a:latin typeface="Times New Roman" pitchFamily="18" charset="0"/>
                          <a:cs typeface="Times New Roman" pitchFamily="18" charset="0"/>
                        </a:rPr>
                        <a:t>Стоимость основных средств на конец отчетного периода</a:t>
                      </a:r>
                      <a:endParaRPr kumimoji="0" lang="ru-RU" sz="1800" b="1" i="0" u="none" strike="noStrike" cap="none" normalizeH="0" baseline="0" dirty="0" smtClean="0">
                        <a:ln>
                          <a:noFill/>
                        </a:ln>
                        <a:solidFill>
                          <a:srgbClr val="FF3300"/>
                        </a:solidFill>
                        <a:effectLst/>
                        <a:latin typeface="Arial" charset="0"/>
                      </a:endParaRPr>
                    </a:p>
                  </a:txBody>
                  <a:tcPr anchor="ctr" horzOverflow="overflow">
                    <a:lnL cap="flat">
                      <a:noFill/>
                    </a:lnL>
                    <a:lnR cap="flat">
                      <a:noFill/>
                    </a:lnR>
                    <a:lnT w="12700" cap="flat" cmpd="sng" algn="ctr">
                      <a:solidFill>
                        <a:srgbClr val="000000"/>
                      </a:solidFill>
                      <a:prstDash val="solid"/>
                      <a:round/>
                      <a:headEnd type="none" w="med" len="med"/>
                      <a:tailEnd type="none" w="med" len="med"/>
                    </a:lnT>
                    <a:lnB cap="flat">
                      <a:noFill/>
                    </a:lnB>
                    <a:lnTlToBr>
                      <a:noFill/>
                    </a:lnTlToBr>
                    <a:lnBlToTr>
                      <a:noFill/>
                    </a:lnBlToTr>
                    <a:noFill/>
                  </a:tcPr>
                </a:tc>
              </a:tr>
            </a:tbl>
          </a:graphicData>
        </a:graphic>
      </p:graphicFrame>
      <p:graphicFrame>
        <p:nvGraphicFramePr>
          <p:cNvPr id="153198" name="Group 622"/>
          <p:cNvGraphicFramePr>
            <a:graphicFrameLocks noGrp="1"/>
          </p:cNvGraphicFramePr>
          <p:nvPr/>
        </p:nvGraphicFramePr>
        <p:xfrm>
          <a:off x="4114800" y="838200"/>
          <a:ext cx="4576763" cy="1559420"/>
        </p:xfrm>
        <a:graphic>
          <a:graphicData uri="http://schemas.openxmlformats.org/drawingml/2006/table">
            <a:tbl>
              <a:tblPr/>
              <a:tblGrid>
                <a:gridCol w="4576763"/>
              </a:tblGrid>
              <a:tr h="572593">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ru-RU" sz="1800" b="1" i="0" u="none" strike="noStrike" cap="none" normalizeH="0" baseline="0" dirty="0" smtClean="0">
                          <a:ln>
                            <a:noFill/>
                          </a:ln>
                          <a:solidFill>
                            <a:srgbClr val="FF3300"/>
                          </a:solidFill>
                          <a:effectLst/>
                          <a:latin typeface="Times New Roman" pitchFamily="18" charset="0"/>
                          <a:cs typeface="Times New Roman" pitchFamily="18" charset="0"/>
                        </a:rPr>
                        <a:t>Стоимость вновь поступивших основных средств </a:t>
                      </a:r>
                      <a:endParaRPr kumimoji="0" lang="ru-RU" sz="1800" b="1" i="0" u="none" strike="noStrike" cap="none" normalizeH="0" baseline="0" dirty="0" smtClean="0">
                        <a:ln>
                          <a:noFill/>
                        </a:ln>
                        <a:solidFill>
                          <a:srgbClr val="FF3300"/>
                        </a:solidFill>
                        <a:effectLst/>
                        <a:latin typeface="Arial"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919340">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ru-RU" sz="1800" b="1" i="0" u="none" strike="noStrike" cap="none" normalizeH="0" baseline="0" dirty="0" smtClean="0">
                          <a:ln>
                            <a:noFill/>
                          </a:ln>
                          <a:solidFill>
                            <a:srgbClr val="FF3300"/>
                          </a:solidFill>
                          <a:effectLst/>
                          <a:latin typeface="Times New Roman" pitchFamily="18" charset="0"/>
                          <a:cs typeface="Times New Roman" pitchFamily="18" charset="0"/>
                        </a:rPr>
                        <a:t>Стоимость основных средств на конец отчетного периода</a:t>
                      </a: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sz="1800" b="1" i="0" u="none" strike="noStrike" cap="none" normalizeH="0" baseline="0" dirty="0" smtClean="0">
                          <a:ln>
                            <a:noFill/>
                          </a:ln>
                          <a:solidFill>
                            <a:srgbClr val="FF3300"/>
                          </a:solidFill>
                          <a:effectLst/>
                          <a:latin typeface="Times New Roman" pitchFamily="18" charset="0"/>
                          <a:cs typeface="Times New Roman" pitchFamily="18" charset="0"/>
                        </a:rPr>
                        <a:t>  </a:t>
                      </a:r>
                      <a:endParaRPr kumimoji="0" lang="ru-RU" sz="1800" b="1" i="0" u="none" strike="noStrike" cap="none" normalizeH="0" baseline="0" dirty="0" smtClean="0">
                        <a:ln>
                          <a:noFill/>
                        </a:ln>
                        <a:solidFill>
                          <a:srgbClr val="FF3300"/>
                        </a:solidFill>
                        <a:effectLst/>
                        <a:latin typeface="Arial"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r>
            </a:tbl>
          </a:graphicData>
        </a:graphic>
      </p:graphicFrame>
      <p:sp>
        <p:nvSpPr>
          <p:cNvPr id="12307" name="Rectangle 624"/>
          <p:cNvSpPr>
            <a:spLocks noChangeArrowheads="1"/>
          </p:cNvSpPr>
          <p:nvPr/>
        </p:nvSpPr>
        <p:spPr bwMode="auto">
          <a:xfrm>
            <a:off x="304800" y="4495800"/>
            <a:ext cx="3657600" cy="641350"/>
          </a:xfrm>
          <a:prstGeom prst="rect">
            <a:avLst/>
          </a:prstGeom>
          <a:noFill/>
          <a:ln w="9525">
            <a:noFill/>
            <a:miter lim="800000"/>
            <a:headEnd/>
            <a:tailEnd/>
          </a:ln>
        </p:spPr>
        <p:txBody>
          <a:bodyPr anchor="ctr">
            <a:spAutoFit/>
          </a:bodyPr>
          <a:lstStyle/>
          <a:p>
            <a:r>
              <a:rPr lang="ru-RU"/>
              <a:t>1.3. Коэффициент выбытия</a:t>
            </a:r>
            <a:br>
              <a:rPr lang="ru-RU"/>
            </a:br>
            <a:r>
              <a:rPr lang="ru-RU"/>
              <a:t>основных средств: (Квыб) </a:t>
            </a:r>
          </a:p>
        </p:txBody>
      </p:sp>
      <p:graphicFrame>
        <p:nvGraphicFramePr>
          <p:cNvPr id="153216" name="Group 640"/>
          <p:cNvGraphicFramePr>
            <a:graphicFrameLocks noGrp="1"/>
          </p:cNvGraphicFramePr>
          <p:nvPr/>
        </p:nvGraphicFramePr>
        <p:xfrm>
          <a:off x="3657600" y="4495800"/>
          <a:ext cx="5029200" cy="1173480"/>
        </p:xfrm>
        <a:graphic>
          <a:graphicData uri="http://schemas.openxmlformats.org/drawingml/2006/table">
            <a:tbl>
              <a:tblPr/>
              <a:tblGrid>
                <a:gridCol w="5029200"/>
              </a:tblGrid>
              <a:tr h="53340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800" b="1" i="0" u="none" strike="noStrike" cap="none" normalizeH="0" baseline="0" dirty="0" smtClean="0">
                          <a:ln>
                            <a:noFill/>
                          </a:ln>
                          <a:solidFill>
                            <a:srgbClr val="FF3300"/>
                          </a:solidFill>
                          <a:effectLst/>
                          <a:latin typeface="Times New Roman" pitchFamily="18" charset="0"/>
                          <a:cs typeface="Times New Roman" pitchFamily="18" charset="0"/>
                        </a:rPr>
                        <a:t>Стоимость всех выбывших основных средств</a:t>
                      </a:r>
                      <a:endParaRPr kumimoji="0" lang="ru-RU" sz="1800" b="1" i="0" u="none" strike="noStrike" cap="none" normalizeH="0" baseline="0" dirty="0" smtClean="0">
                        <a:ln>
                          <a:noFill/>
                        </a:ln>
                        <a:solidFill>
                          <a:srgbClr val="FF3300"/>
                        </a:solidFill>
                        <a:effectLst/>
                        <a:latin typeface="Arial" charset="0"/>
                      </a:endParaRPr>
                    </a:p>
                  </a:txBody>
                  <a:tcPr anchor="ctr" horzOverflow="overflow">
                    <a:lnL cap="flat">
                      <a:noFill/>
                    </a:lnL>
                    <a:lnR cap="flat">
                      <a:noFill/>
                    </a:lnR>
                    <a:lnT cap="flat">
                      <a:noFill/>
                    </a:lnT>
                    <a:lnB w="12700" cap="flat" cmpd="sng" algn="ctr">
                      <a:solidFill>
                        <a:srgbClr val="000000"/>
                      </a:solidFill>
                      <a:prstDash val="solid"/>
                      <a:round/>
                      <a:headEnd type="none" w="med" len="med"/>
                      <a:tailEnd type="none" w="med" len="med"/>
                    </a:lnB>
                    <a:lnTlToBr>
                      <a:noFill/>
                    </a:lnTlToBr>
                    <a:lnBlToTr>
                      <a:noFill/>
                    </a:lnBlToTr>
                    <a:noFill/>
                  </a:tcPr>
                </a:tc>
              </a:tr>
              <a:tr h="53340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800" b="1" i="0" u="none" strike="noStrike" cap="none" normalizeH="0" baseline="0" dirty="0" smtClean="0">
                          <a:ln>
                            <a:noFill/>
                          </a:ln>
                          <a:solidFill>
                            <a:srgbClr val="FF3300"/>
                          </a:solidFill>
                          <a:effectLst/>
                          <a:latin typeface="Times New Roman" pitchFamily="18" charset="0"/>
                          <a:cs typeface="Times New Roman" pitchFamily="18" charset="0"/>
                        </a:rPr>
                        <a:t>Стоимость основных средств на начало отчетного периода</a:t>
                      </a:r>
                      <a:endParaRPr kumimoji="0" lang="ru-RU" sz="1800" b="1" i="0" u="none" strike="noStrike" cap="none" normalizeH="0" baseline="0" dirty="0" smtClean="0">
                        <a:ln>
                          <a:noFill/>
                        </a:ln>
                        <a:solidFill>
                          <a:srgbClr val="FF3300"/>
                        </a:solidFill>
                        <a:effectLst/>
                        <a:latin typeface="Arial" charset="0"/>
                      </a:endParaRPr>
                    </a:p>
                  </a:txBody>
                  <a:tcPr anchor="ctr" horzOverflow="overflow">
                    <a:lnL cap="flat">
                      <a:noFill/>
                    </a:lnL>
                    <a:lnR cap="flat">
                      <a:noFill/>
                    </a:lnR>
                    <a:lnT w="12700" cap="flat" cmpd="sng" algn="ctr">
                      <a:solidFill>
                        <a:srgbClr val="000000"/>
                      </a:solidFill>
                      <a:prstDash val="solid"/>
                      <a:round/>
                      <a:headEnd type="none" w="med" len="med"/>
                      <a:tailEnd type="none" w="med" len="med"/>
                    </a:lnT>
                    <a:lnB cap="flat">
                      <a:noFill/>
                    </a:lnB>
                    <a:lnTlToBr>
                      <a:noFill/>
                    </a:lnTlToBr>
                    <a:lnBlToTr>
                      <a:noFill/>
                    </a:lnBlToTr>
                    <a:noFill/>
                  </a:tcPr>
                </a:tc>
              </a:tr>
            </a:tbl>
          </a:graphicData>
        </a:graphic>
      </p:graphicFrame>
      <p:graphicFrame>
        <p:nvGraphicFramePr>
          <p:cNvPr id="33" name="Таблица 32"/>
          <p:cNvGraphicFramePr>
            <a:graphicFrameLocks noGrp="1"/>
          </p:cNvGraphicFramePr>
          <p:nvPr/>
        </p:nvGraphicFramePr>
        <p:xfrm>
          <a:off x="3621088" y="4535488"/>
          <a:ext cx="5266944" cy="1481328"/>
        </p:xfrm>
        <a:graphic>
          <a:graphicData uri="http://schemas.openxmlformats.org/drawingml/2006/table">
            <a:tbl>
              <a:tblPr/>
              <a:tblGrid>
                <a:gridCol w="5266944"/>
              </a:tblGrid>
              <a:tr h="1481328">
                <a:tc>
                  <a:txBody>
                    <a:bodyPr/>
                    <a:lstStyle/>
                    <a:p>
                      <a:endParaRPr lang="ru-RU" dirty="0"/>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tcPr>
                </a:tc>
              </a:tr>
            </a:tbl>
          </a:graphicData>
        </a:graphic>
      </p:graphicFrame>
      <p:graphicFrame>
        <p:nvGraphicFramePr>
          <p:cNvPr id="34" name="Таблица 33"/>
          <p:cNvGraphicFramePr>
            <a:graphicFrameLocks noGrp="1"/>
          </p:cNvGraphicFramePr>
          <p:nvPr/>
        </p:nvGraphicFramePr>
        <p:xfrm>
          <a:off x="3803650" y="2798763"/>
          <a:ext cx="5047488" cy="1554480"/>
        </p:xfrm>
        <a:graphic>
          <a:graphicData uri="http://schemas.openxmlformats.org/drawingml/2006/table">
            <a:tbl>
              <a:tblPr/>
              <a:tblGrid>
                <a:gridCol w="5047488"/>
              </a:tblGrid>
              <a:tr h="1554480">
                <a:tc>
                  <a:txBody>
                    <a:bodyPr/>
                    <a:lstStyle/>
                    <a:p>
                      <a:endParaRPr lang="ru-RU" dirty="0"/>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tcPr>
                </a:tc>
              </a:tr>
            </a:tbl>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13"/>
          <p:cNvSpPr>
            <a:spLocks noChangeArrowheads="1"/>
          </p:cNvSpPr>
          <p:nvPr/>
        </p:nvSpPr>
        <p:spPr bwMode="auto">
          <a:xfrm>
            <a:off x="228600" y="838200"/>
            <a:ext cx="3792538" cy="641350"/>
          </a:xfrm>
          <a:prstGeom prst="rect">
            <a:avLst/>
          </a:prstGeom>
          <a:noFill/>
          <a:ln w="9525">
            <a:noFill/>
            <a:miter lim="800000"/>
            <a:headEnd/>
            <a:tailEnd/>
          </a:ln>
        </p:spPr>
        <p:txBody>
          <a:bodyPr wrap="none">
            <a:spAutoFit/>
          </a:bodyPr>
          <a:lstStyle/>
          <a:p>
            <a:r>
              <a:rPr lang="ru-RU"/>
              <a:t>1.4. Коэффициент ликвидации:</a:t>
            </a:r>
            <a:br>
              <a:rPr lang="ru-RU"/>
            </a:br>
            <a:r>
              <a:rPr lang="ru-RU"/>
              <a:t>(Кл)</a:t>
            </a:r>
          </a:p>
        </p:txBody>
      </p:sp>
      <p:graphicFrame>
        <p:nvGraphicFramePr>
          <p:cNvPr id="153628" name="Group 28"/>
          <p:cNvGraphicFramePr>
            <a:graphicFrameLocks noGrp="1"/>
          </p:cNvGraphicFramePr>
          <p:nvPr/>
        </p:nvGraphicFramePr>
        <p:xfrm>
          <a:off x="4343400" y="533400"/>
          <a:ext cx="4572000" cy="1280160"/>
        </p:xfrm>
        <a:graphic>
          <a:graphicData uri="http://schemas.openxmlformats.org/drawingml/2006/table">
            <a:tbl>
              <a:tblPr/>
              <a:tblGrid>
                <a:gridCol w="4572000"/>
              </a:tblGrid>
              <a:tr h="15240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800" b="1" i="0" u="none" strike="noStrike" cap="none" normalizeH="0" baseline="0" dirty="0" smtClean="0">
                          <a:ln>
                            <a:noFill/>
                          </a:ln>
                          <a:solidFill>
                            <a:srgbClr val="FF3300"/>
                          </a:solidFill>
                          <a:effectLst/>
                          <a:latin typeface="Times New Roman" pitchFamily="18" charset="0"/>
                          <a:cs typeface="Times New Roman" pitchFamily="18" charset="0"/>
                        </a:rPr>
                        <a:t>Стоимость ликвидированных основных средств</a:t>
                      </a:r>
                      <a:endParaRPr kumimoji="0" lang="ru-RU" sz="1800" b="1" i="0" u="none" strike="noStrike" cap="none" normalizeH="0" baseline="0" dirty="0" smtClean="0">
                        <a:ln>
                          <a:noFill/>
                        </a:ln>
                        <a:solidFill>
                          <a:srgbClr val="FF3300"/>
                        </a:solidFill>
                        <a:effectLst/>
                        <a:latin typeface="Arial" charset="0"/>
                      </a:endParaRPr>
                    </a:p>
                  </a:txBody>
                  <a:tcPr anchor="ctr" horzOverflow="overflow">
                    <a:lnL cap="flat">
                      <a:noFill/>
                    </a:lnL>
                    <a:lnR cap="flat">
                      <a:noFill/>
                    </a:lnR>
                    <a:lnT cap="flat">
                      <a:noFill/>
                    </a:lnT>
                    <a:lnB w="12700" cap="flat" cmpd="sng" algn="ctr">
                      <a:solidFill>
                        <a:srgbClr val="000000"/>
                      </a:solidFill>
                      <a:prstDash val="solid"/>
                      <a:round/>
                      <a:headEnd type="none" w="med" len="med"/>
                      <a:tailEnd type="none" w="med" len="med"/>
                    </a:lnB>
                    <a:lnTlToBr>
                      <a:noFill/>
                    </a:lnTlToBr>
                    <a:lnBlToTr>
                      <a:noFill/>
                    </a:lnBlToTr>
                    <a:noFill/>
                  </a:tcPr>
                </a:tc>
              </a:tr>
              <a:tr h="274638">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800" b="1" i="0" u="none" strike="noStrike" cap="none" normalizeH="0" baseline="0" dirty="0" smtClean="0">
                          <a:ln>
                            <a:noFill/>
                          </a:ln>
                          <a:solidFill>
                            <a:srgbClr val="FF3300"/>
                          </a:solidFill>
                          <a:effectLst/>
                          <a:latin typeface="Times New Roman" pitchFamily="18" charset="0"/>
                          <a:cs typeface="Times New Roman" pitchFamily="18" charset="0"/>
                        </a:rPr>
                        <a:t>Стоимость основных средств на начало отчетного периода</a:t>
                      </a:r>
                      <a:endParaRPr kumimoji="0" lang="ru-RU" sz="1800" b="1" i="0" u="none" strike="noStrike" cap="none" normalizeH="0" baseline="0" dirty="0" smtClean="0">
                        <a:ln>
                          <a:noFill/>
                        </a:ln>
                        <a:solidFill>
                          <a:srgbClr val="FF3300"/>
                        </a:solidFill>
                        <a:effectLst/>
                        <a:latin typeface="Arial" charset="0"/>
                      </a:endParaRPr>
                    </a:p>
                  </a:txBody>
                  <a:tcPr anchor="ctr" horzOverflow="overflow">
                    <a:lnL cap="flat">
                      <a:noFill/>
                    </a:lnL>
                    <a:lnR cap="flat">
                      <a:noFill/>
                    </a:lnR>
                    <a:lnT w="12700" cap="flat" cmpd="sng" algn="ctr">
                      <a:solidFill>
                        <a:srgbClr val="000000"/>
                      </a:solidFill>
                      <a:prstDash val="solid"/>
                      <a:round/>
                      <a:headEnd type="none" w="med" len="med"/>
                      <a:tailEnd type="none" w="med" len="med"/>
                    </a:lnT>
                    <a:lnB cap="flat">
                      <a:noFill/>
                    </a:lnB>
                    <a:lnTlToBr>
                      <a:noFill/>
                    </a:lnTlToBr>
                    <a:lnBlToTr>
                      <a:noFill/>
                    </a:lnBlToTr>
                    <a:noFill/>
                  </a:tcPr>
                </a:tc>
              </a:tr>
            </a:tbl>
          </a:graphicData>
        </a:graphic>
      </p:graphicFrame>
      <p:sp>
        <p:nvSpPr>
          <p:cNvPr id="13319" name="Rectangle 29"/>
          <p:cNvSpPr>
            <a:spLocks noChangeArrowheads="1"/>
          </p:cNvSpPr>
          <p:nvPr/>
        </p:nvSpPr>
        <p:spPr bwMode="auto">
          <a:xfrm>
            <a:off x="609600" y="2057400"/>
            <a:ext cx="3070225" cy="366713"/>
          </a:xfrm>
          <a:prstGeom prst="rect">
            <a:avLst/>
          </a:prstGeom>
          <a:noFill/>
          <a:ln w="9525">
            <a:noFill/>
            <a:miter lim="800000"/>
            <a:headEnd/>
            <a:tailEnd/>
          </a:ln>
        </p:spPr>
        <p:txBody>
          <a:bodyPr wrap="none" anchor="ctr">
            <a:spAutoFit/>
          </a:bodyPr>
          <a:lstStyle/>
          <a:p>
            <a:r>
              <a:rPr lang="ru-RU" b="1"/>
              <a:t>2. Показатели состояния</a:t>
            </a:r>
            <a:r>
              <a:rPr lang="ru-RU"/>
              <a:t> </a:t>
            </a:r>
          </a:p>
        </p:txBody>
      </p:sp>
      <p:sp>
        <p:nvSpPr>
          <p:cNvPr id="13320" name="Rectangle 30"/>
          <p:cNvSpPr>
            <a:spLocks noChangeArrowheads="1"/>
          </p:cNvSpPr>
          <p:nvPr/>
        </p:nvSpPr>
        <p:spPr bwMode="auto">
          <a:xfrm>
            <a:off x="228600" y="2819400"/>
            <a:ext cx="3516313" cy="366713"/>
          </a:xfrm>
          <a:prstGeom prst="rect">
            <a:avLst/>
          </a:prstGeom>
          <a:noFill/>
          <a:ln w="9525">
            <a:noFill/>
            <a:miter lim="800000"/>
            <a:headEnd/>
            <a:tailEnd/>
          </a:ln>
        </p:spPr>
        <p:txBody>
          <a:bodyPr wrap="none" anchor="ctr">
            <a:spAutoFit/>
          </a:bodyPr>
          <a:lstStyle/>
          <a:p>
            <a:r>
              <a:rPr lang="ru-RU"/>
              <a:t>2.1. Коэффициент износа: (Ки) </a:t>
            </a:r>
          </a:p>
        </p:txBody>
      </p:sp>
      <p:graphicFrame>
        <p:nvGraphicFramePr>
          <p:cNvPr id="153645" name="Group 45"/>
          <p:cNvGraphicFramePr>
            <a:graphicFrameLocks noGrp="1"/>
          </p:cNvGraphicFramePr>
          <p:nvPr/>
        </p:nvGraphicFramePr>
        <p:xfrm>
          <a:off x="4038600" y="2362200"/>
          <a:ext cx="4800600" cy="1005840"/>
        </p:xfrm>
        <a:graphic>
          <a:graphicData uri="http://schemas.openxmlformats.org/drawingml/2006/table">
            <a:tbl>
              <a:tblPr/>
              <a:tblGrid>
                <a:gridCol w="4800600"/>
              </a:tblGrid>
              <a:tr h="274638">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800" b="1" i="0" u="none" strike="noStrike" cap="none" normalizeH="0" baseline="0" dirty="0" smtClean="0">
                          <a:ln>
                            <a:noFill/>
                          </a:ln>
                          <a:solidFill>
                            <a:srgbClr val="FF3300"/>
                          </a:solidFill>
                          <a:effectLst/>
                          <a:latin typeface="Times New Roman" pitchFamily="18" charset="0"/>
                          <a:cs typeface="Times New Roman" pitchFamily="18" charset="0"/>
                        </a:rPr>
                        <a:t>Сумма износа</a:t>
                      </a:r>
                      <a:endParaRPr kumimoji="0" lang="ru-RU" sz="1800" b="1" i="0" u="none" strike="noStrike" cap="none" normalizeH="0" baseline="0" dirty="0" smtClean="0">
                        <a:ln>
                          <a:noFill/>
                        </a:ln>
                        <a:solidFill>
                          <a:srgbClr val="FF3300"/>
                        </a:solidFill>
                        <a:effectLst/>
                        <a:latin typeface="Arial" charset="0"/>
                      </a:endParaRPr>
                    </a:p>
                  </a:txBody>
                  <a:tcPr anchor="ctr" horzOverflow="overflow">
                    <a:lnL cap="flat">
                      <a:noFill/>
                    </a:lnL>
                    <a:lnR cap="flat">
                      <a:noFill/>
                    </a:lnR>
                    <a:lnT cap="flat">
                      <a:noFill/>
                    </a:lnT>
                    <a:lnB w="12700" cap="flat" cmpd="sng" algn="ctr">
                      <a:solidFill>
                        <a:srgbClr val="000000"/>
                      </a:solidFill>
                      <a:prstDash val="solid"/>
                      <a:round/>
                      <a:headEnd type="none" w="med" len="med"/>
                      <a:tailEnd type="none" w="med" len="med"/>
                    </a:lnB>
                    <a:lnTlToBr>
                      <a:noFill/>
                    </a:lnTlToBr>
                    <a:lnBlToTr>
                      <a:noFill/>
                    </a:lnBlToTr>
                    <a:noFill/>
                  </a:tcPr>
                </a:tc>
              </a:tr>
              <a:tr h="274638">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800" b="1" i="0" u="none" strike="noStrike" cap="none" normalizeH="0" baseline="0" dirty="0" smtClean="0">
                          <a:ln>
                            <a:noFill/>
                          </a:ln>
                          <a:solidFill>
                            <a:srgbClr val="FF3300"/>
                          </a:solidFill>
                          <a:effectLst/>
                          <a:latin typeface="Times New Roman" pitchFamily="18" charset="0"/>
                          <a:cs typeface="Times New Roman" pitchFamily="18" charset="0"/>
                        </a:rPr>
                        <a:t>Полная стоимость наличных основных средств,</a:t>
                      </a:r>
                      <a:endParaRPr kumimoji="0" lang="ru-RU" sz="1800" b="1" i="0" u="none" strike="noStrike" cap="none" normalizeH="0" baseline="0" dirty="0" smtClean="0">
                        <a:ln>
                          <a:noFill/>
                        </a:ln>
                        <a:solidFill>
                          <a:srgbClr val="FF3300"/>
                        </a:solidFill>
                        <a:effectLst/>
                        <a:latin typeface="Arial" charset="0"/>
                      </a:endParaRPr>
                    </a:p>
                  </a:txBody>
                  <a:tcPr anchor="ctr" horzOverflow="overflow">
                    <a:lnL cap="flat">
                      <a:noFill/>
                    </a:lnL>
                    <a:lnR cap="flat">
                      <a:noFill/>
                    </a:lnR>
                    <a:lnT w="12700" cap="flat" cmpd="sng" algn="ctr">
                      <a:solidFill>
                        <a:srgbClr val="000000"/>
                      </a:solidFill>
                      <a:prstDash val="solid"/>
                      <a:round/>
                      <a:headEnd type="none" w="med" len="med"/>
                      <a:tailEnd type="none" w="med" len="med"/>
                    </a:lnT>
                    <a:lnB cap="flat">
                      <a:noFill/>
                    </a:lnB>
                    <a:lnTlToBr>
                      <a:noFill/>
                    </a:lnTlToBr>
                    <a:lnBlToTr>
                      <a:noFill/>
                    </a:lnBlToTr>
                    <a:noFill/>
                  </a:tcPr>
                </a:tc>
              </a:tr>
            </a:tbl>
          </a:graphicData>
        </a:graphic>
      </p:graphicFrame>
      <p:sp>
        <p:nvSpPr>
          <p:cNvPr id="13325" name="Rectangle 46"/>
          <p:cNvSpPr>
            <a:spLocks noChangeArrowheads="1"/>
          </p:cNvSpPr>
          <p:nvPr/>
        </p:nvSpPr>
        <p:spPr bwMode="auto">
          <a:xfrm>
            <a:off x="5867400" y="3505200"/>
            <a:ext cx="1316038" cy="366713"/>
          </a:xfrm>
          <a:prstGeom prst="rect">
            <a:avLst/>
          </a:prstGeom>
          <a:noFill/>
          <a:ln w="9525">
            <a:noFill/>
            <a:miter lim="800000"/>
            <a:headEnd/>
            <a:tailEnd/>
          </a:ln>
        </p:spPr>
        <p:txBody>
          <a:bodyPr wrap="none" anchor="ctr">
            <a:spAutoFit/>
          </a:bodyPr>
          <a:lstStyle/>
          <a:p>
            <a:r>
              <a:rPr lang="ru-RU">
                <a:solidFill>
                  <a:srgbClr val="FF3300"/>
                </a:solidFill>
              </a:rPr>
              <a:t>Ки = 1 - Кг</a:t>
            </a:r>
            <a:r>
              <a:rPr lang="ru-RU"/>
              <a:t> </a:t>
            </a:r>
          </a:p>
        </p:txBody>
      </p:sp>
      <p:sp>
        <p:nvSpPr>
          <p:cNvPr id="13326" name="Rectangle 47"/>
          <p:cNvSpPr>
            <a:spLocks noChangeArrowheads="1"/>
          </p:cNvSpPr>
          <p:nvPr/>
        </p:nvSpPr>
        <p:spPr bwMode="auto">
          <a:xfrm>
            <a:off x="5105400" y="3535363"/>
            <a:ext cx="536575" cy="304800"/>
          </a:xfrm>
          <a:prstGeom prst="rect">
            <a:avLst/>
          </a:prstGeom>
          <a:noFill/>
          <a:ln w="9525">
            <a:noFill/>
            <a:miter lim="800000"/>
            <a:headEnd/>
            <a:tailEnd/>
          </a:ln>
        </p:spPr>
        <p:txBody>
          <a:bodyPr wrap="none" anchor="ctr">
            <a:spAutoFit/>
          </a:bodyPr>
          <a:lstStyle/>
          <a:p>
            <a:r>
              <a:rPr lang="ru-RU" sz="1400"/>
              <a:t>или </a:t>
            </a:r>
          </a:p>
        </p:txBody>
      </p:sp>
      <p:sp>
        <p:nvSpPr>
          <p:cNvPr id="13327" name="Rectangle 48"/>
          <p:cNvSpPr>
            <a:spLocks noChangeArrowheads="1"/>
          </p:cNvSpPr>
          <p:nvPr/>
        </p:nvSpPr>
        <p:spPr bwMode="auto">
          <a:xfrm>
            <a:off x="304800" y="4495800"/>
            <a:ext cx="3690938" cy="366713"/>
          </a:xfrm>
          <a:prstGeom prst="rect">
            <a:avLst/>
          </a:prstGeom>
          <a:noFill/>
          <a:ln w="9525">
            <a:noFill/>
            <a:miter lim="800000"/>
            <a:headEnd/>
            <a:tailEnd/>
          </a:ln>
        </p:spPr>
        <p:txBody>
          <a:bodyPr wrap="none" anchor="ctr">
            <a:spAutoFit/>
          </a:bodyPr>
          <a:lstStyle/>
          <a:p>
            <a:r>
              <a:rPr lang="ru-RU"/>
              <a:t>2.2. Коэффициент годности: (Кг) </a:t>
            </a:r>
          </a:p>
        </p:txBody>
      </p:sp>
      <p:graphicFrame>
        <p:nvGraphicFramePr>
          <p:cNvPr id="153664" name="Group 64"/>
          <p:cNvGraphicFramePr>
            <a:graphicFrameLocks noGrp="1"/>
          </p:cNvGraphicFramePr>
          <p:nvPr/>
        </p:nvGraphicFramePr>
        <p:xfrm>
          <a:off x="4114800" y="4038600"/>
          <a:ext cx="4724400" cy="1005840"/>
        </p:xfrm>
        <a:graphic>
          <a:graphicData uri="http://schemas.openxmlformats.org/drawingml/2006/table">
            <a:tbl>
              <a:tblPr/>
              <a:tblGrid>
                <a:gridCol w="4724400"/>
              </a:tblGrid>
              <a:tr h="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800" b="1" i="0" u="none" strike="noStrike" cap="none" normalizeH="0" baseline="0" dirty="0" smtClean="0">
                          <a:ln>
                            <a:noFill/>
                          </a:ln>
                          <a:solidFill>
                            <a:srgbClr val="FF3300"/>
                          </a:solidFill>
                          <a:effectLst/>
                          <a:latin typeface="Times New Roman" pitchFamily="18" charset="0"/>
                          <a:cs typeface="Times New Roman" pitchFamily="18" charset="0"/>
                        </a:rPr>
                        <a:t>Остаточная стоимость основных средств</a:t>
                      </a:r>
                      <a:endParaRPr kumimoji="0" lang="ru-RU" sz="1800" b="1" i="0" u="none" strike="noStrike" cap="none" normalizeH="0" baseline="0" dirty="0" smtClean="0">
                        <a:ln>
                          <a:noFill/>
                        </a:ln>
                        <a:solidFill>
                          <a:srgbClr val="FF3300"/>
                        </a:solidFill>
                        <a:effectLst/>
                        <a:latin typeface="Arial" charset="0"/>
                      </a:endParaRPr>
                    </a:p>
                  </a:txBody>
                  <a:tcPr anchor="ctr" horzOverflow="overflow">
                    <a:lnL cap="flat">
                      <a:noFill/>
                    </a:lnL>
                    <a:lnR cap="flat">
                      <a:noFill/>
                    </a:lnR>
                    <a:lnT cap="flat">
                      <a:noFill/>
                    </a:lnT>
                    <a:lnB w="12700" cap="flat" cmpd="sng" algn="ctr">
                      <a:solidFill>
                        <a:srgbClr val="000000"/>
                      </a:solidFill>
                      <a:prstDash val="solid"/>
                      <a:round/>
                      <a:headEnd type="none" w="med" len="med"/>
                      <a:tailEnd type="none" w="med" len="med"/>
                    </a:lnB>
                    <a:lnTlToBr>
                      <a:noFill/>
                    </a:lnTlToBr>
                    <a:lnBlToTr>
                      <a:noFill/>
                    </a:lnBlToTr>
                    <a:noFill/>
                  </a:tcPr>
                </a:tc>
              </a:tr>
              <a:tr h="274638">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800" b="1" i="0" u="none" strike="noStrike" cap="none" normalizeH="0" baseline="0" dirty="0" smtClean="0">
                          <a:ln>
                            <a:noFill/>
                          </a:ln>
                          <a:solidFill>
                            <a:srgbClr val="FF3300"/>
                          </a:solidFill>
                          <a:effectLst/>
                          <a:latin typeface="Times New Roman" pitchFamily="18" charset="0"/>
                          <a:cs typeface="Times New Roman" pitchFamily="18" charset="0"/>
                        </a:rPr>
                        <a:t>Полная стоимость наличных основных средств</a:t>
                      </a:r>
                      <a:endParaRPr kumimoji="0" lang="ru-RU" sz="1800" b="1" i="0" u="none" strike="noStrike" cap="none" normalizeH="0" baseline="0" dirty="0" smtClean="0">
                        <a:ln>
                          <a:noFill/>
                        </a:ln>
                        <a:solidFill>
                          <a:srgbClr val="FF3300"/>
                        </a:solidFill>
                        <a:effectLst/>
                        <a:latin typeface="Arial" charset="0"/>
                      </a:endParaRPr>
                    </a:p>
                  </a:txBody>
                  <a:tcPr anchor="ctr" horzOverflow="overflow">
                    <a:lnL cap="flat">
                      <a:noFill/>
                    </a:lnL>
                    <a:lnR cap="flat">
                      <a:noFill/>
                    </a:lnR>
                    <a:lnT w="12700" cap="flat" cmpd="sng" algn="ctr">
                      <a:solidFill>
                        <a:srgbClr val="000000"/>
                      </a:solidFill>
                      <a:prstDash val="solid"/>
                      <a:round/>
                      <a:headEnd type="none" w="med" len="med"/>
                      <a:tailEnd type="none" w="med" len="med"/>
                    </a:lnT>
                    <a:lnB cap="flat">
                      <a:noFill/>
                    </a:lnB>
                    <a:lnTlToBr>
                      <a:noFill/>
                    </a:lnTlToBr>
                    <a:lnBlToTr>
                      <a:noFill/>
                    </a:lnBlToTr>
                    <a:noFill/>
                  </a:tcPr>
                </a:tc>
              </a:tr>
            </a:tbl>
          </a:graphicData>
        </a:graphic>
      </p:graphicFrame>
      <p:sp>
        <p:nvSpPr>
          <p:cNvPr id="13332" name="Rectangle 62"/>
          <p:cNvSpPr>
            <a:spLocks noChangeArrowheads="1"/>
          </p:cNvSpPr>
          <p:nvPr/>
        </p:nvSpPr>
        <p:spPr bwMode="auto">
          <a:xfrm>
            <a:off x="4876800" y="5014913"/>
            <a:ext cx="641350" cy="304800"/>
          </a:xfrm>
          <a:prstGeom prst="rect">
            <a:avLst/>
          </a:prstGeom>
          <a:noFill/>
          <a:ln w="9525">
            <a:noFill/>
            <a:miter lim="800000"/>
            <a:headEnd/>
            <a:tailEnd/>
          </a:ln>
        </p:spPr>
        <p:txBody>
          <a:bodyPr wrap="none" anchor="ctr">
            <a:spAutoFit/>
          </a:bodyPr>
          <a:lstStyle/>
          <a:p>
            <a:r>
              <a:rPr lang="ru-RU" sz="1200">
                <a:cs typeface="Times New Roman" pitchFamily="18" charset="0"/>
              </a:rPr>
              <a:t>   </a:t>
            </a:r>
            <a:r>
              <a:rPr lang="ru-RU" sz="1400">
                <a:cs typeface="Times New Roman" pitchFamily="18" charset="0"/>
              </a:rPr>
              <a:t>или</a:t>
            </a:r>
            <a:r>
              <a:rPr lang="ru-RU" sz="1400"/>
              <a:t> </a:t>
            </a:r>
          </a:p>
        </p:txBody>
      </p:sp>
      <p:sp>
        <p:nvSpPr>
          <p:cNvPr id="13333" name="Rectangle 65"/>
          <p:cNvSpPr>
            <a:spLocks noChangeArrowheads="1"/>
          </p:cNvSpPr>
          <p:nvPr/>
        </p:nvSpPr>
        <p:spPr bwMode="auto">
          <a:xfrm>
            <a:off x="5813425" y="5054600"/>
            <a:ext cx="1316038" cy="366713"/>
          </a:xfrm>
          <a:prstGeom prst="rect">
            <a:avLst/>
          </a:prstGeom>
          <a:noFill/>
          <a:ln w="9525">
            <a:noFill/>
            <a:miter lim="800000"/>
            <a:headEnd/>
            <a:tailEnd/>
          </a:ln>
        </p:spPr>
        <p:txBody>
          <a:bodyPr wrap="none" anchor="ctr">
            <a:spAutoFit/>
          </a:bodyPr>
          <a:lstStyle/>
          <a:p>
            <a:r>
              <a:rPr lang="ru-RU">
                <a:solidFill>
                  <a:srgbClr val="FF3300"/>
                </a:solidFill>
              </a:rPr>
              <a:t>Кг = 1 - Ки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4"/>
          <p:cNvSpPr>
            <a:spLocks noChangeArrowheads="1"/>
          </p:cNvSpPr>
          <p:nvPr/>
        </p:nvSpPr>
        <p:spPr bwMode="auto">
          <a:xfrm>
            <a:off x="990600" y="609600"/>
            <a:ext cx="4876800" cy="369332"/>
          </a:xfrm>
          <a:prstGeom prst="rect">
            <a:avLst/>
          </a:prstGeom>
          <a:noFill/>
          <a:ln w="9525">
            <a:noFill/>
            <a:miter lim="800000"/>
            <a:headEnd/>
            <a:tailEnd/>
          </a:ln>
        </p:spPr>
        <p:txBody>
          <a:bodyPr wrap="square" anchor="ctr">
            <a:spAutoFit/>
          </a:bodyPr>
          <a:lstStyle/>
          <a:p>
            <a:r>
              <a:rPr lang="ru-RU" b="1" dirty="0" smtClean="0"/>
              <a:t>3 </a:t>
            </a:r>
            <a:r>
              <a:rPr lang="en-GB" b="1" dirty="0" smtClean="0">
                <a:solidFill>
                  <a:srgbClr val="FF0000"/>
                </a:solidFill>
              </a:rPr>
              <a:t>Fixed capital utilization rates</a:t>
            </a:r>
            <a:endParaRPr lang="ru-RU" b="1" dirty="0">
              <a:solidFill>
                <a:srgbClr val="FF0000"/>
              </a:solidFill>
            </a:endParaRPr>
          </a:p>
        </p:txBody>
      </p:sp>
      <p:sp>
        <p:nvSpPr>
          <p:cNvPr id="14339" name="Rectangle 7"/>
          <p:cNvSpPr>
            <a:spLocks noChangeArrowheads="1"/>
          </p:cNvSpPr>
          <p:nvPr/>
        </p:nvSpPr>
        <p:spPr bwMode="auto">
          <a:xfrm>
            <a:off x="219075" y="1081088"/>
            <a:ext cx="8924925" cy="677108"/>
          </a:xfrm>
          <a:prstGeom prst="rect">
            <a:avLst/>
          </a:prstGeom>
          <a:noFill/>
          <a:ln w="9525">
            <a:noFill/>
            <a:miter lim="800000"/>
            <a:headEnd/>
            <a:tailEnd/>
          </a:ln>
        </p:spPr>
        <p:txBody>
          <a:bodyPr anchor="ctr">
            <a:spAutoFit/>
          </a:bodyPr>
          <a:lstStyle/>
          <a:p>
            <a:pPr indent="288925"/>
            <a:r>
              <a:rPr lang="en-GB" sz="2000" b="1" dirty="0" smtClean="0">
                <a:solidFill>
                  <a:srgbClr val="FF0000"/>
                </a:solidFill>
                <a:latin typeface="Times New Roman" pitchFamily="18" charset="0"/>
                <a:cs typeface="Times New Roman" pitchFamily="18" charset="0"/>
              </a:rPr>
              <a:t>Capital productivity</a:t>
            </a:r>
            <a:r>
              <a:rPr lang="ru-RU" sz="2000" b="1" dirty="0" smtClean="0">
                <a:solidFill>
                  <a:srgbClr val="FF0000"/>
                </a:solidFill>
                <a:latin typeface="Times New Roman" pitchFamily="18" charset="0"/>
                <a:cs typeface="Times New Roman" pitchFamily="18" charset="0"/>
              </a:rPr>
              <a:t> </a:t>
            </a:r>
            <a:r>
              <a:rPr lang="en-US" dirty="0" smtClean="0"/>
              <a:t>shows </a:t>
            </a:r>
            <a:r>
              <a:rPr lang="en-US" dirty="0" smtClean="0"/>
              <a:t>how much production is produced per unit of value of fixed capital</a:t>
            </a:r>
            <a:r>
              <a:rPr lang="en-US" dirty="0" smtClean="0"/>
              <a:t>.</a:t>
            </a:r>
            <a:r>
              <a:rPr lang="ru-RU" dirty="0" smtClean="0"/>
              <a:t> </a:t>
            </a:r>
            <a:r>
              <a:rPr lang="en-US" dirty="0" smtClean="0"/>
              <a:t>calculated </a:t>
            </a:r>
            <a:r>
              <a:rPr lang="en-US" dirty="0" smtClean="0"/>
              <a:t>by the formula</a:t>
            </a:r>
            <a:r>
              <a:rPr lang="ru-RU" dirty="0" smtClean="0"/>
              <a:t> </a:t>
            </a:r>
            <a:r>
              <a:rPr lang="ru-RU" sz="1600" b="1" dirty="0" smtClean="0">
                <a:latin typeface="Times New Roman" pitchFamily="18" charset="0"/>
              </a:rPr>
              <a:t>. </a:t>
            </a:r>
            <a:endParaRPr lang="ru-RU" sz="1600" b="1" dirty="0">
              <a:latin typeface="Times New Roman" pitchFamily="18" charset="0"/>
            </a:endParaRPr>
          </a:p>
        </p:txBody>
      </p:sp>
      <p:sp>
        <p:nvSpPr>
          <p:cNvPr id="14340" name="Rectangle 20"/>
          <p:cNvSpPr>
            <a:spLocks noChangeArrowheads="1"/>
          </p:cNvSpPr>
          <p:nvPr/>
        </p:nvSpPr>
        <p:spPr bwMode="auto">
          <a:xfrm>
            <a:off x="609600" y="1981200"/>
            <a:ext cx="7781297" cy="1015663"/>
          </a:xfrm>
          <a:prstGeom prst="rect">
            <a:avLst/>
          </a:prstGeom>
          <a:noFill/>
          <a:ln w="9525">
            <a:noFill/>
            <a:miter lim="800000"/>
            <a:headEnd/>
            <a:tailEnd/>
          </a:ln>
        </p:spPr>
        <p:txBody>
          <a:bodyPr wrap="none" anchor="ctr">
            <a:spAutoFit/>
          </a:bodyPr>
          <a:lstStyle/>
          <a:p>
            <a:pPr indent="304800" algn="just"/>
            <a:r>
              <a:rPr lang="ru-RU" sz="1200" dirty="0">
                <a:cs typeface="Times New Roman" pitchFamily="18" charset="0"/>
              </a:rPr>
              <a:t>  </a:t>
            </a:r>
            <a:endParaRPr lang="ru-RU" sz="800" dirty="0"/>
          </a:p>
          <a:p>
            <a:pPr indent="304800" algn="just" eaLnBrk="0" hangingPunct="0"/>
            <a:r>
              <a:rPr lang="ru-RU" sz="1600" dirty="0">
                <a:cs typeface="Times New Roman" pitchFamily="18" charset="0"/>
              </a:rPr>
              <a:t/>
            </a:r>
            <a:br>
              <a:rPr lang="ru-RU" sz="1600" dirty="0">
                <a:cs typeface="Times New Roman" pitchFamily="18" charset="0"/>
              </a:rPr>
            </a:br>
            <a:r>
              <a:rPr lang="en-GB" sz="1600" dirty="0" smtClean="0">
                <a:cs typeface="Times New Roman" pitchFamily="18" charset="0"/>
              </a:rPr>
              <a:t>      </a:t>
            </a:r>
            <a:r>
              <a:rPr lang="ru-RU" sz="1600" dirty="0" smtClean="0">
                <a:cs typeface="Times New Roman" pitchFamily="18" charset="0"/>
              </a:rPr>
              <a:t>Q -</a:t>
            </a:r>
            <a:r>
              <a:rPr lang="en-US" sz="1600" dirty="0" smtClean="0">
                <a:cs typeface="Times New Roman" pitchFamily="18" charset="0"/>
              </a:rPr>
              <a:t> - the result of production (volume of products produced) in monetary terms; </a:t>
            </a:r>
            <a:endParaRPr lang="en-US" sz="1600" dirty="0" smtClean="0">
              <a:cs typeface="Times New Roman" pitchFamily="18" charset="0"/>
            </a:endParaRPr>
          </a:p>
          <a:p>
            <a:pPr indent="304800" algn="just" eaLnBrk="0" hangingPunct="0"/>
            <a:r>
              <a:rPr lang="en-US" sz="1600" dirty="0" smtClean="0">
                <a:cs typeface="Times New Roman" pitchFamily="18" charset="0"/>
              </a:rPr>
              <a:t>F</a:t>
            </a:r>
            <a:r>
              <a:rPr lang="en-US" sz="1600" dirty="0" smtClean="0">
                <a:cs typeface="Times New Roman" pitchFamily="18" charset="0"/>
              </a:rPr>
              <a:t> </a:t>
            </a:r>
            <a:r>
              <a:rPr lang="en-US" sz="1600" dirty="0" smtClean="0">
                <a:cs typeface="Times New Roman" pitchFamily="18" charset="0"/>
              </a:rPr>
              <a:t>- the average for the period cost of fixed </a:t>
            </a:r>
            <a:r>
              <a:rPr lang="en-US" sz="1600" dirty="0" smtClean="0">
                <a:cs typeface="Times New Roman" pitchFamily="18" charset="0"/>
              </a:rPr>
              <a:t>assets</a:t>
            </a:r>
            <a:endParaRPr lang="ru-RU" sz="1600" dirty="0"/>
          </a:p>
        </p:txBody>
      </p:sp>
      <p:sp>
        <p:nvSpPr>
          <p:cNvPr id="14341" name="Rectangle 21"/>
          <p:cNvSpPr>
            <a:spLocks noChangeArrowheads="1"/>
          </p:cNvSpPr>
          <p:nvPr/>
        </p:nvSpPr>
        <p:spPr bwMode="auto">
          <a:xfrm>
            <a:off x="4495800" y="1524000"/>
            <a:ext cx="2895600" cy="641350"/>
          </a:xfrm>
          <a:prstGeom prst="rect">
            <a:avLst/>
          </a:prstGeom>
          <a:noFill/>
          <a:ln w="9525">
            <a:noFill/>
            <a:miter lim="800000"/>
            <a:headEnd/>
            <a:tailEnd/>
          </a:ln>
        </p:spPr>
        <p:txBody>
          <a:bodyPr anchor="ctr">
            <a:spAutoFit/>
          </a:bodyPr>
          <a:lstStyle/>
          <a:p>
            <a:r>
              <a:rPr lang="en-GB" b="1" dirty="0" smtClean="0">
                <a:solidFill>
                  <a:srgbClr val="FF3300"/>
                </a:solidFill>
                <a:cs typeface="Times New Roman" pitchFamily="18" charset="0"/>
              </a:rPr>
              <a:t>F</a:t>
            </a:r>
            <a:r>
              <a:rPr lang="ru-RU" b="1" dirty="0" smtClean="0">
                <a:solidFill>
                  <a:srgbClr val="FF3300"/>
                </a:solidFill>
                <a:cs typeface="Times New Roman" pitchFamily="18" charset="0"/>
              </a:rPr>
              <a:t> </a:t>
            </a:r>
            <a:r>
              <a:rPr lang="en-GB" sz="1000" b="1" dirty="0" smtClean="0">
                <a:solidFill>
                  <a:srgbClr val="FF3300"/>
                </a:solidFill>
                <a:cs typeface="Times New Roman" pitchFamily="18" charset="0"/>
              </a:rPr>
              <a:t>p</a:t>
            </a:r>
            <a:r>
              <a:rPr lang="ru-RU" b="1" dirty="0" smtClean="0">
                <a:solidFill>
                  <a:srgbClr val="FF3300"/>
                </a:solidFill>
                <a:cs typeface="Times New Roman" pitchFamily="18" charset="0"/>
              </a:rPr>
              <a:t>= </a:t>
            </a:r>
            <a:r>
              <a:rPr lang="ru-RU" b="1" dirty="0">
                <a:solidFill>
                  <a:srgbClr val="FF3300"/>
                </a:solidFill>
              </a:rPr>
              <a:t> Q </a:t>
            </a:r>
            <a:r>
              <a:rPr lang="ru-RU" b="1" dirty="0" smtClean="0">
                <a:solidFill>
                  <a:srgbClr val="FF3300"/>
                </a:solidFill>
              </a:rPr>
              <a:t>/</a:t>
            </a:r>
            <a:r>
              <a:rPr lang="en-GB" b="1" dirty="0" smtClean="0">
                <a:solidFill>
                  <a:srgbClr val="FF3300"/>
                </a:solidFill>
              </a:rPr>
              <a:t>F</a:t>
            </a:r>
            <a:endParaRPr lang="ru-RU" b="1" dirty="0">
              <a:solidFill>
                <a:srgbClr val="FF3300"/>
              </a:solidFill>
            </a:endParaRPr>
          </a:p>
          <a:p>
            <a:pPr eaLnBrk="0" hangingPunct="0"/>
            <a:endParaRPr lang="ru-RU" b="1" dirty="0">
              <a:solidFill>
                <a:srgbClr val="FF3300"/>
              </a:solidFill>
            </a:endParaRPr>
          </a:p>
        </p:txBody>
      </p:sp>
      <p:sp>
        <p:nvSpPr>
          <p:cNvPr id="14342" name="Rectangle 34"/>
          <p:cNvSpPr>
            <a:spLocks noChangeArrowheads="1"/>
          </p:cNvSpPr>
          <p:nvPr/>
        </p:nvSpPr>
        <p:spPr bwMode="auto">
          <a:xfrm>
            <a:off x="304800" y="3124200"/>
            <a:ext cx="8686800" cy="369332"/>
          </a:xfrm>
          <a:prstGeom prst="rect">
            <a:avLst/>
          </a:prstGeom>
          <a:noFill/>
          <a:ln w="9525">
            <a:noFill/>
            <a:miter lim="800000"/>
            <a:headEnd/>
            <a:tailEnd/>
          </a:ln>
        </p:spPr>
        <p:txBody>
          <a:bodyPr wrap="square" anchor="ctr">
            <a:spAutoFit/>
          </a:bodyPr>
          <a:lstStyle/>
          <a:p>
            <a:r>
              <a:rPr lang="en-US" b="1" dirty="0" smtClean="0">
                <a:solidFill>
                  <a:srgbClr val="FF3300"/>
                </a:solidFill>
                <a:latin typeface="Times New Roman" pitchFamily="18" charset="0"/>
              </a:rPr>
              <a:t>     Capital </a:t>
            </a:r>
            <a:r>
              <a:rPr lang="en-US" b="1" dirty="0" smtClean="0">
                <a:solidFill>
                  <a:srgbClr val="FF3300"/>
                </a:solidFill>
                <a:latin typeface="Times New Roman" pitchFamily="18" charset="0"/>
              </a:rPr>
              <a:t>intensity </a:t>
            </a:r>
            <a:r>
              <a:rPr lang="en-US" dirty="0" smtClean="0">
                <a:latin typeface="Times New Roman" pitchFamily="18" charset="0"/>
              </a:rPr>
              <a:t>reflects </a:t>
            </a:r>
            <a:r>
              <a:rPr lang="en-US" dirty="0" smtClean="0">
                <a:latin typeface="Times New Roman" pitchFamily="18" charset="0"/>
              </a:rPr>
              <a:t>the need for fixed capital per </a:t>
            </a:r>
            <a:r>
              <a:rPr lang="en-US" dirty="0" smtClean="0">
                <a:latin typeface="Times New Roman" pitchFamily="18" charset="0"/>
              </a:rPr>
              <a:t>unit the </a:t>
            </a:r>
            <a:r>
              <a:rPr lang="en-US" dirty="0" smtClean="0">
                <a:latin typeface="Times New Roman" pitchFamily="18" charset="0"/>
              </a:rPr>
              <a:t>cost of the result</a:t>
            </a:r>
            <a:endParaRPr lang="ru-RU" dirty="0">
              <a:latin typeface="Times New Roman" pitchFamily="18" charset="0"/>
            </a:endParaRPr>
          </a:p>
        </p:txBody>
      </p:sp>
      <p:graphicFrame>
        <p:nvGraphicFramePr>
          <p:cNvPr id="154680" name="Group 56"/>
          <p:cNvGraphicFramePr>
            <a:graphicFrameLocks noGrp="1"/>
          </p:cNvGraphicFramePr>
          <p:nvPr/>
        </p:nvGraphicFramePr>
        <p:xfrm>
          <a:off x="3657600" y="3733800"/>
          <a:ext cx="609600" cy="670560"/>
        </p:xfrm>
        <a:graphic>
          <a:graphicData uri="http://schemas.openxmlformats.org/drawingml/2006/table">
            <a:tbl>
              <a:tblPr/>
              <a:tblGrid>
                <a:gridCol w="609600"/>
              </a:tblGrid>
              <a:tr h="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GB" sz="1600" b="1" i="0" u="none" strike="noStrike" cap="none" normalizeH="0" baseline="0" dirty="0" smtClean="0">
                          <a:ln>
                            <a:noFill/>
                          </a:ln>
                          <a:solidFill>
                            <a:srgbClr val="FF3300"/>
                          </a:solidFill>
                          <a:effectLst/>
                          <a:latin typeface="Times New Roman" pitchFamily="18" charset="0"/>
                          <a:cs typeface="Times New Roman" pitchFamily="18" charset="0"/>
                        </a:rPr>
                        <a:t>F</a:t>
                      </a:r>
                      <a:endParaRPr kumimoji="0" lang="ru-RU" sz="1600" b="1" i="0" u="none" strike="noStrike" cap="none" normalizeH="0" baseline="0" dirty="0" smtClean="0">
                        <a:ln>
                          <a:noFill/>
                        </a:ln>
                        <a:solidFill>
                          <a:srgbClr val="FF3300"/>
                        </a:solidFill>
                        <a:effectLst/>
                        <a:latin typeface="Arial" charset="0"/>
                      </a:endParaRPr>
                    </a:p>
                  </a:txBody>
                  <a:tcPr anchor="ctr" horzOverflow="overflow">
                    <a:lnL cap="flat">
                      <a:noFill/>
                    </a:lnL>
                    <a:lnR cap="flat">
                      <a:noFill/>
                    </a:lnR>
                    <a:lnT cap="flat">
                      <a:noFill/>
                    </a:lnT>
                    <a:lnB w="12700" cap="flat" cmpd="sng" algn="ctr">
                      <a:solidFill>
                        <a:srgbClr val="000000"/>
                      </a:solidFill>
                      <a:prstDash val="solid"/>
                      <a:round/>
                      <a:headEnd type="none" w="med" len="med"/>
                      <a:tailEnd type="none" w="med" len="med"/>
                    </a:lnB>
                    <a:lnTlToBr>
                      <a:noFill/>
                    </a:lnTlToBr>
                    <a:lnBlToTr>
                      <a:noFill/>
                    </a:lnBlToTr>
                    <a:noFill/>
                  </a:tcPr>
                </a:tc>
              </a:tr>
              <a:tr h="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600" b="1" i="0" u="none" strike="noStrike" cap="none" normalizeH="0" baseline="0" dirty="0" smtClean="0">
                          <a:ln>
                            <a:noFill/>
                          </a:ln>
                          <a:solidFill>
                            <a:srgbClr val="FF3300"/>
                          </a:solidFill>
                          <a:effectLst/>
                          <a:latin typeface="Times New Roman" pitchFamily="18" charset="0"/>
                          <a:cs typeface="Times New Roman" pitchFamily="18" charset="0"/>
                        </a:rPr>
                        <a:t>Q</a:t>
                      </a:r>
                      <a:endParaRPr kumimoji="0" lang="ru-RU" sz="1600" b="1" i="0" u="none" strike="noStrike" cap="none" normalizeH="0" baseline="0" dirty="0" smtClean="0">
                        <a:ln>
                          <a:noFill/>
                        </a:ln>
                        <a:solidFill>
                          <a:srgbClr val="FF3300"/>
                        </a:solidFill>
                        <a:effectLst/>
                        <a:latin typeface="Arial" charset="0"/>
                      </a:endParaRPr>
                    </a:p>
                  </a:txBody>
                  <a:tcPr anchor="ctr" horzOverflow="overflow">
                    <a:lnL cap="flat">
                      <a:noFill/>
                    </a:lnL>
                    <a:lnR cap="flat">
                      <a:noFill/>
                    </a:lnR>
                    <a:lnT w="12700" cap="flat" cmpd="sng" algn="ctr">
                      <a:solidFill>
                        <a:srgbClr val="000000"/>
                      </a:solidFill>
                      <a:prstDash val="solid"/>
                      <a:round/>
                      <a:headEnd type="none" w="med" len="med"/>
                      <a:tailEnd type="none" w="med" len="med"/>
                    </a:lnT>
                    <a:lnB cap="flat">
                      <a:noFill/>
                    </a:lnB>
                    <a:lnTlToBr>
                      <a:noFill/>
                    </a:lnTlToBr>
                    <a:lnBlToTr>
                      <a:noFill/>
                    </a:lnBlToTr>
                    <a:noFill/>
                  </a:tcPr>
                </a:tc>
              </a:tr>
            </a:tbl>
          </a:graphicData>
        </a:graphic>
      </p:graphicFrame>
      <p:sp>
        <p:nvSpPr>
          <p:cNvPr id="14347" name="Rectangle 47"/>
          <p:cNvSpPr>
            <a:spLocks noChangeArrowheads="1"/>
          </p:cNvSpPr>
          <p:nvPr/>
        </p:nvSpPr>
        <p:spPr bwMode="auto">
          <a:xfrm>
            <a:off x="457200" y="4586288"/>
            <a:ext cx="558800" cy="274637"/>
          </a:xfrm>
          <a:prstGeom prst="rect">
            <a:avLst/>
          </a:prstGeom>
          <a:noFill/>
          <a:ln w="9525">
            <a:noFill/>
            <a:miter lim="800000"/>
            <a:headEnd/>
            <a:tailEnd/>
          </a:ln>
        </p:spPr>
        <p:txBody>
          <a:bodyPr wrap="none" anchor="ctr">
            <a:spAutoFit/>
          </a:bodyPr>
          <a:lstStyle/>
          <a:p>
            <a:pPr indent="304800" algn="just"/>
            <a:r>
              <a:rPr lang="ru-RU" sz="1200">
                <a:cs typeface="Times New Roman" pitchFamily="18" charset="0"/>
              </a:rPr>
              <a:t>  </a:t>
            </a:r>
            <a:endParaRPr lang="ru-RU" sz="800"/>
          </a:p>
        </p:txBody>
      </p:sp>
      <p:sp>
        <p:nvSpPr>
          <p:cNvPr id="14348" name="Rectangle 48"/>
          <p:cNvSpPr>
            <a:spLocks noChangeArrowheads="1"/>
          </p:cNvSpPr>
          <p:nvPr/>
        </p:nvSpPr>
        <p:spPr bwMode="auto">
          <a:xfrm>
            <a:off x="3048000" y="3886200"/>
            <a:ext cx="646331" cy="369332"/>
          </a:xfrm>
          <a:prstGeom prst="rect">
            <a:avLst/>
          </a:prstGeom>
          <a:noFill/>
          <a:ln w="9525">
            <a:noFill/>
            <a:miter lim="800000"/>
            <a:headEnd/>
            <a:tailEnd/>
          </a:ln>
        </p:spPr>
        <p:txBody>
          <a:bodyPr wrap="none">
            <a:spAutoFit/>
          </a:bodyPr>
          <a:lstStyle/>
          <a:p>
            <a:r>
              <a:rPr lang="en-GB" b="1" dirty="0" err="1" smtClean="0">
                <a:solidFill>
                  <a:srgbClr val="FF3300"/>
                </a:solidFill>
              </a:rPr>
              <a:t>F</a:t>
            </a:r>
            <a:r>
              <a:rPr lang="en-GB" sz="1000" b="1" dirty="0" err="1" smtClean="0">
                <a:solidFill>
                  <a:srgbClr val="FF3300"/>
                </a:solidFill>
              </a:rPr>
              <a:t>i</a:t>
            </a:r>
            <a:r>
              <a:rPr lang="ru-RU" dirty="0" smtClean="0"/>
              <a:t> </a:t>
            </a:r>
            <a:r>
              <a:rPr lang="ru-RU" dirty="0">
                <a:solidFill>
                  <a:srgbClr val="FF3300"/>
                </a:solidFill>
              </a:rPr>
              <a:t>=</a:t>
            </a:r>
            <a:r>
              <a:rPr lang="ru-RU" dirty="0"/>
              <a:t> </a:t>
            </a:r>
          </a:p>
        </p:txBody>
      </p:sp>
      <p:sp>
        <p:nvSpPr>
          <p:cNvPr id="12" name="Прямоугольник 11"/>
          <p:cNvSpPr/>
          <p:nvPr/>
        </p:nvSpPr>
        <p:spPr>
          <a:xfrm>
            <a:off x="533400" y="4343400"/>
            <a:ext cx="8305800" cy="2031325"/>
          </a:xfrm>
          <a:prstGeom prst="rect">
            <a:avLst/>
          </a:prstGeom>
        </p:spPr>
        <p:txBody>
          <a:bodyPr wrap="square">
            <a:spAutoFit/>
          </a:bodyPr>
          <a:lstStyle/>
          <a:p>
            <a:pPr algn="just" eaLnBrk="1" hangingPunct="1">
              <a:spcBef>
                <a:spcPct val="0"/>
              </a:spcBef>
              <a:buFontTx/>
              <a:buNone/>
              <a:defRPr/>
            </a:pPr>
            <a:r>
              <a:rPr lang="en-US" b="1" dirty="0" smtClean="0">
                <a:solidFill>
                  <a:srgbClr val="FF0000"/>
                </a:solidFill>
                <a:latin typeface="Times New Roman" pitchFamily="18" charset="0"/>
                <a:cs typeface="Times New Roman" pitchFamily="18" charset="0"/>
              </a:rPr>
              <a:t>Ways to improve the efficiency of use of fixed assets:</a:t>
            </a:r>
            <a:endParaRPr lang="ru-RU" b="1" dirty="0" smtClean="0">
              <a:latin typeface="Times New Roman" pitchFamily="18" charset="0"/>
              <a:cs typeface="Times New Roman" pitchFamily="18" charset="0"/>
            </a:endParaRPr>
          </a:p>
          <a:p>
            <a:pPr marL="457200" indent="-457200" algn="just" eaLnBrk="1" hangingPunct="1">
              <a:spcBef>
                <a:spcPct val="0"/>
              </a:spcBef>
              <a:buFontTx/>
              <a:buAutoNum type="arabicPeriod"/>
              <a:defRPr/>
            </a:pPr>
            <a:r>
              <a:rPr lang="en-US" dirty="0" smtClean="0">
                <a:latin typeface="Times New Roman" pitchFamily="18" charset="0"/>
                <a:cs typeface="Times New Roman" pitchFamily="18" charset="0"/>
              </a:rPr>
              <a:t>Increasing the level of mechanization and automation of production.</a:t>
            </a:r>
          </a:p>
          <a:p>
            <a:pPr algn="just" eaLnBrk="1" hangingPunct="1">
              <a:spcBef>
                <a:spcPct val="0"/>
              </a:spcBef>
              <a:buFontTx/>
              <a:buNone/>
              <a:defRPr/>
            </a:pPr>
            <a:r>
              <a:rPr lang="ru-RU" dirty="0" smtClean="0">
                <a:latin typeface="Times New Roman" pitchFamily="18" charset="0"/>
                <a:cs typeface="Times New Roman" pitchFamily="18" charset="0"/>
              </a:rPr>
              <a:t>2.</a:t>
            </a:r>
            <a:r>
              <a:rPr lang="en-US" dirty="0" smtClean="0">
                <a:latin typeface="Times New Roman" pitchFamily="18" charset="0"/>
                <a:cs typeface="Times New Roman" pitchFamily="18" charset="0"/>
              </a:rPr>
              <a:t> Staff development</a:t>
            </a:r>
            <a:r>
              <a:rPr lang="ru-RU" dirty="0" smtClean="0">
                <a:latin typeface="Times New Roman" pitchFamily="18" charset="0"/>
                <a:cs typeface="Times New Roman" pitchFamily="18" charset="0"/>
              </a:rPr>
              <a:t>.</a:t>
            </a:r>
          </a:p>
          <a:p>
            <a:pPr algn="just" eaLnBrk="1" hangingPunct="1">
              <a:spcBef>
                <a:spcPct val="0"/>
              </a:spcBef>
              <a:buFontTx/>
              <a:buNone/>
              <a:defRPr/>
            </a:pPr>
            <a:r>
              <a:rPr lang="ru-RU" dirty="0" smtClean="0">
                <a:latin typeface="Times New Roman" pitchFamily="18" charset="0"/>
                <a:cs typeface="Times New Roman" pitchFamily="18" charset="0"/>
              </a:rPr>
              <a:t>3.</a:t>
            </a:r>
            <a:r>
              <a:rPr lang="en-US" dirty="0" smtClean="0">
                <a:latin typeface="Times New Roman" pitchFamily="18" charset="0"/>
                <a:cs typeface="Times New Roman" pitchFamily="18" charset="0"/>
              </a:rPr>
              <a:t> Improving the organization of labor.</a:t>
            </a:r>
          </a:p>
          <a:p>
            <a:pPr algn="just" eaLnBrk="1" hangingPunct="1">
              <a:spcBef>
                <a:spcPct val="0"/>
              </a:spcBef>
              <a:buFontTx/>
              <a:buNone/>
              <a:defRPr/>
            </a:pPr>
            <a:r>
              <a:rPr lang="ru-RU" dirty="0" smtClean="0">
                <a:latin typeface="Times New Roman" pitchFamily="18" charset="0"/>
                <a:cs typeface="Times New Roman" pitchFamily="18" charset="0"/>
              </a:rPr>
              <a:t>4.</a:t>
            </a:r>
            <a:r>
              <a:rPr lang="en-US" dirty="0" smtClean="0">
                <a:latin typeface="Times New Roman" pitchFamily="18" charset="0"/>
                <a:cs typeface="Times New Roman" pitchFamily="18" charset="0"/>
              </a:rPr>
              <a:t> Timely conduct of preventive work.</a:t>
            </a:r>
          </a:p>
          <a:p>
            <a:pPr algn="just" eaLnBrk="1" hangingPunct="1">
              <a:spcBef>
                <a:spcPct val="0"/>
              </a:spcBef>
              <a:buFontTx/>
              <a:buNone/>
              <a:defRPr/>
            </a:pPr>
            <a:r>
              <a:rPr lang="en-US" dirty="0" smtClean="0">
                <a:latin typeface="Times New Roman" pitchFamily="18" charset="0"/>
                <a:cs typeface="Times New Roman" pitchFamily="18" charset="0"/>
              </a:rPr>
              <a:t>5. A timely update of the active part of the basic production assets in order to prevent premature physical and moral deterioration.</a:t>
            </a:r>
            <a:endParaRPr lang="ru-RU" dirty="0" smtClean="0">
              <a:latin typeface="Times New Roman" pitchFamily="18" charset="0"/>
              <a:cs typeface="Times New Roman" pitchFamily="18"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30"/>
          <p:cNvSpPr>
            <a:spLocks noChangeArrowheads="1"/>
          </p:cNvSpPr>
          <p:nvPr/>
        </p:nvSpPr>
        <p:spPr bwMode="auto">
          <a:xfrm>
            <a:off x="4419600" y="5119688"/>
            <a:ext cx="558800" cy="549275"/>
          </a:xfrm>
          <a:prstGeom prst="rect">
            <a:avLst/>
          </a:prstGeom>
          <a:noFill/>
          <a:ln w="9525">
            <a:noFill/>
            <a:miter lim="800000"/>
            <a:headEnd/>
            <a:tailEnd/>
          </a:ln>
        </p:spPr>
        <p:txBody>
          <a:bodyPr wrap="none" anchor="ctr">
            <a:spAutoFit/>
          </a:bodyPr>
          <a:lstStyle/>
          <a:p>
            <a:r>
              <a:rPr lang="ru-RU" sz="1200">
                <a:cs typeface="Times New Roman" pitchFamily="18" charset="0"/>
              </a:rPr>
              <a:t>  </a:t>
            </a:r>
            <a:br>
              <a:rPr lang="ru-RU" sz="1200">
                <a:cs typeface="Times New Roman" pitchFamily="18" charset="0"/>
              </a:rPr>
            </a:br>
            <a:endParaRPr lang="ru-RU"/>
          </a:p>
        </p:txBody>
      </p:sp>
      <p:sp>
        <p:nvSpPr>
          <p:cNvPr id="15363" name="Rectangle 43"/>
          <p:cNvSpPr>
            <a:spLocks noChangeArrowheads="1"/>
          </p:cNvSpPr>
          <p:nvPr/>
        </p:nvSpPr>
        <p:spPr bwMode="auto">
          <a:xfrm>
            <a:off x="5334000" y="6583363"/>
            <a:ext cx="644525" cy="549275"/>
          </a:xfrm>
          <a:prstGeom prst="rect">
            <a:avLst/>
          </a:prstGeom>
          <a:noFill/>
          <a:ln w="9525">
            <a:noFill/>
            <a:miter lim="800000"/>
            <a:headEnd/>
            <a:tailEnd/>
          </a:ln>
        </p:spPr>
        <p:txBody>
          <a:bodyPr wrap="none" anchor="ctr">
            <a:spAutoFit/>
          </a:bodyPr>
          <a:lstStyle/>
          <a:p>
            <a:r>
              <a:rPr lang="ru-RU" sz="1200">
                <a:cs typeface="Times New Roman" pitchFamily="18" charset="0"/>
              </a:rPr>
              <a:t>  ;,</a:t>
            </a:r>
            <a:endParaRPr lang="ru-RU" sz="800"/>
          </a:p>
          <a:p>
            <a:pPr eaLnBrk="0" hangingPunct="0"/>
            <a:endParaRPr lang="ru-RU"/>
          </a:p>
        </p:txBody>
      </p:sp>
      <p:sp>
        <p:nvSpPr>
          <p:cNvPr id="15364" name="Rectangle 105"/>
          <p:cNvSpPr>
            <a:spLocks noChangeArrowheads="1"/>
          </p:cNvSpPr>
          <p:nvPr/>
        </p:nvSpPr>
        <p:spPr bwMode="auto">
          <a:xfrm>
            <a:off x="228600" y="1295400"/>
            <a:ext cx="7185025" cy="366713"/>
          </a:xfrm>
          <a:prstGeom prst="rect">
            <a:avLst/>
          </a:prstGeom>
          <a:noFill/>
          <a:ln w="9525">
            <a:noFill/>
            <a:miter lim="800000"/>
            <a:headEnd/>
            <a:tailEnd/>
          </a:ln>
        </p:spPr>
        <p:txBody>
          <a:bodyPr wrap="none">
            <a:spAutoFit/>
          </a:bodyPr>
          <a:lstStyle/>
          <a:p>
            <a:r>
              <a:rPr lang="ru-RU" i="1"/>
              <a:t>показатели экстенсивной нагрузки</a:t>
            </a:r>
            <a:r>
              <a:rPr lang="ru-RU"/>
              <a:t> (использование по времени)</a:t>
            </a:r>
          </a:p>
        </p:txBody>
      </p:sp>
      <p:sp>
        <p:nvSpPr>
          <p:cNvPr id="15365" name="Rectangle 106"/>
          <p:cNvSpPr>
            <a:spLocks noChangeArrowheads="1"/>
          </p:cNvSpPr>
          <p:nvPr/>
        </p:nvSpPr>
        <p:spPr bwMode="auto">
          <a:xfrm>
            <a:off x="4581525" y="1600200"/>
            <a:ext cx="4562475" cy="733425"/>
          </a:xfrm>
          <a:prstGeom prst="rect">
            <a:avLst/>
          </a:prstGeom>
          <a:noFill/>
          <a:ln w="9525">
            <a:noFill/>
            <a:miter lim="800000"/>
            <a:headEnd/>
            <a:tailEnd/>
          </a:ln>
        </p:spPr>
        <p:txBody>
          <a:bodyPr>
            <a:spAutoFit/>
          </a:bodyPr>
          <a:lstStyle/>
          <a:p>
            <a:pPr eaLnBrk="0" hangingPunct="0">
              <a:spcBef>
                <a:spcPct val="50000"/>
              </a:spcBef>
            </a:pPr>
            <a:r>
              <a:rPr lang="ru-RU" b="1" dirty="0" err="1">
                <a:solidFill>
                  <a:srgbClr val="FF3300"/>
                </a:solidFill>
              </a:rPr>
              <a:t>Кэкст</a:t>
            </a:r>
            <a:r>
              <a:rPr lang="ru-RU" b="1" dirty="0">
                <a:solidFill>
                  <a:srgbClr val="FF3300"/>
                </a:solidFill>
              </a:rPr>
              <a:t> = </a:t>
            </a:r>
            <a:r>
              <a:rPr lang="ru-RU" b="1" dirty="0" err="1">
                <a:solidFill>
                  <a:srgbClr val="FF3300"/>
                </a:solidFill>
              </a:rPr>
              <a:t>Тф</a:t>
            </a:r>
            <a:r>
              <a:rPr lang="ru-RU" b="1" dirty="0">
                <a:solidFill>
                  <a:srgbClr val="FF3300"/>
                </a:solidFill>
              </a:rPr>
              <a:t>/</a:t>
            </a:r>
            <a:r>
              <a:rPr lang="ru-RU" b="1" dirty="0" err="1">
                <a:solidFill>
                  <a:srgbClr val="FF3300"/>
                </a:solidFill>
              </a:rPr>
              <a:t>Tmax</a:t>
            </a:r>
            <a:endParaRPr lang="ru-RU" b="1" dirty="0">
              <a:solidFill>
                <a:srgbClr val="FF3300"/>
              </a:solidFill>
            </a:endParaRPr>
          </a:p>
          <a:p>
            <a:pPr eaLnBrk="0" hangingPunct="0">
              <a:spcBef>
                <a:spcPct val="50000"/>
              </a:spcBef>
            </a:pPr>
            <a:endParaRPr lang="ru-RU" sz="1600" dirty="0">
              <a:latin typeface="Times New Roman" pitchFamily="18" charset="0"/>
            </a:endParaRPr>
          </a:p>
        </p:txBody>
      </p:sp>
      <p:sp>
        <p:nvSpPr>
          <p:cNvPr id="15366" name="Rectangle 107"/>
          <p:cNvSpPr>
            <a:spLocks noChangeArrowheads="1"/>
          </p:cNvSpPr>
          <p:nvPr/>
        </p:nvSpPr>
        <p:spPr bwMode="auto">
          <a:xfrm>
            <a:off x="228600" y="2057400"/>
            <a:ext cx="5965825" cy="366713"/>
          </a:xfrm>
          <a:prstGeom prst="rect">
            <a:avLst/>
          </a:prstGeom>
          <a:noFill/>
          <a:ln w="9525">
            <a:noFill/>
            <a:miter lim="800000"/>
            <a:headEnd/>
            <a:tailEnd/>
          </a:ln>
        </p:spPr>
        <p:txBody>
          <a:bodyPr wrap="none">
            <a:spAutoFit/>
          </a:bodyPr>
          <a:lstStyle/>
          <a:p>
            <a:r>
              <a:rPr lang="ru-RU" i="1"/>
              <a:t>интенсивной нагрузки</a:t>
            </a:r>
            <a:r>
              <a:rPr lang="ru-RU"/>
              <a:t> (использование по мощности),</a:t>
            </a:r>
          </a:p>
        </p:txBody>
      </p:sp>
      <p:sp>
        <p:nvSpPr>
          <p:cNvPr id="15367" name="Rectangle 108"/>
          <p:cNvSpPr>
            <a:spLocks noChangeArrowheads="1"/>
          </p:cNvSpPr>
          <p:nvPr/>
        </p:nvSpPr>
        <p:spPr bwMode="auto">
          <a:xfrm>
            <a:off x="4419600" y="2438400"/>
            <a:ext cx="4562475" cy="779463"/>
          </a:xfrm>
          <a:prstGeom prst="rect">
            <a:avLst/>
          </a:prstGeom>
          <a:noFill/>
          <a:ln w="9525">
            <a:noFill/>
            <a:miter lim="800000"/>
            <a:headEnd/>
            <a:tailEnd/>
          </a:ln>
        </p:spPr>
        <p:txBody>
          <a:bodyPr>
            <a:spAutoFit/>
          </a:bodyPr>
          <a:lstStyle/>
          <a:p>
            <a:r>
              <a:rPr lang="ru-RU" b="1" dirty="0" err="1">
                <a:solidFill>
                  <a:srgbClr val="FF3300"/>
                </a:solidFill>
              </a:rPr>
              <a:t>Кинт</a:t>
            </a:r>
            <a:r>
              <a:rPr lang="ru-RU" b="1" dirty="0">
                <a:solidFill>
                  <a:srgbClr val="FF3300"/>
                </a:solidFill>
              </a:rPr>
              <a:t> = </a:t>
            </a:r>
            <a:r>
              <a:rPr lang="ru-RU" b="1" dirty="0" err="1">
                <a:solidFill>
                  <a:srgbClr val="FF3300"/>
                </a:solidFill>
              </a:rPr>
              <a:t>Мф</a:t>
            </a:r>
            <a:r>
              <a:rPr lang="ru-RU" b="1" dirty="0">
                <a:solidFill>
                  <a:srgbClr val="FF3300"/>
                </a:solidFill>
              </a:rPr>
              <a:t>/Мт</a:t>
            </a:r>
          </a:p>
          <a:p>
            <a:pPr eaLnBrk="0" hangingPunct="0">
              <a:spcBef>
                <a:spcPct val="50000"/>
              </a:spcBef>
            </a:pPr>
            <a:endParaRPr lang="ru-RU" b="1" dirty="0">
              <a:solidFill>
                <a:srgbClr val="FF3300"/>
              </a:solidFill>
            </a:endParaRPr>
          </a:p>
        </p:txBody>
      </p:sp>
      <p:sp>
        <p:nvSpPr>
          <p:cNvPr id="15368" name="Rectangle 112"/>
          <p:cNvSpPr>
            <a:spLocks noChangeArrowheads="1"/>
          </p:cNvSpPr>
          <p:nvPr/>
        </p:nvSpPr>
        <p:spPr bwMode="auto">
          <a:xfrm>
            <a:off x="381000" y="2971800"/>
            <a:ext cx="7112000" cy="366713"/>
          </a:xfrm>
          <a:prstGeom prst="rect">
            <a:avLst/>
          </a:prstGeom>
          <a:noFill/>
          <a:ln w="9525">
            <a:noFill/>
            <a:miter lim="800000"/>
            <a:headEnd/>
            <a:tailEnd/>
          </a:ln>
        </p:spPr>
        <p:txBody>
          <a:bodyPr wrap="none">
            <a:spAutoFit/>
          </a:bodyPr>
          <a:lstStyle/>
          <a:p>
            <a:pPr eaLnBrk="0" hangingPunct="0"/>
            <a:r>
              <a:rPr lang="ru-RU" i="1" dirty="0"/>
              <a:t>интегральный показатель</a:t>
            </a:r>
            <a:r>
              <a:rPr lang="ru-RU" dirty="0"/>
              <a:t> (использование по объему работы). </a:t>
            </a:r>
          </a:p>
        </p:txBody>
      </p:sp>
      <p:sp>
        <p:nvSpPr>
          <p:cNvPr id="15369" name="Rectangle 113"/>
          <p:cNvSpPr>
            <a:spLocks noChangeArrowheads="1"/>
          </p:cNvSpPr>
          <p:nvPr/>
        </p:nvSpPr>
        <p:spPr bwMode="auto">
          <a:xfrm>
            <a:off x="4191000" y="3352800"/>
            <a:ext cx="4562475" cy="779463"/>
          </a:xfrm>
          <a:prstGeom prst="rect">
            <a:avLst/>
          </a:prstGeom>
          <a:noFill/>
          <a:ln w="9525">
            <a:noFill/>
            <a:miter lim="800000"/>
            <a:headEnd/>
            <a:tailEnd/>
          </a:ln>
        </p:spPr>
        <p:txBody>
          <a:bodyPr>
            <a:spAutoFit/>
          </a:bodyPr>
          <a:lstStyle/>
          <a:p>
            <a:pPr>
              <a:spcBef>
                <a:spcPct val="50000"/>
              </a:spcBef>
            </a:pPr>
            <a:r>
              <a:rPr lang="ru-RU" dirty="0"/>
              <a:t> </a:t>
            </a:r>
            <a:r>
              <a:rPr lang="ru-RU" b="1" dirty="0" err="1">
                <a:solidFill>
                  <a:srgbClr val="FF3300"/>
                </a:solidFill>
              </a:rPr>
              <a:t>Kинтегр</a:t>
            </a:r>
            <a:r>
              <a:rPr lang="ru-RU" b="1" dirty="0">
                <a:solidFill>
                  <a:srgbClr val="FF3300"/>
                </a:solidFill>
              </a:rPr>
              <a:t> = </a:t>
            </a:r>
            <a:r>
              <a:rPr lang="ru-RU" b="1" dirty="0" err="1">
                <a:solidFill>
                  <a:srgbClr val="FF3300"/>
                </a:solidFill>
              </a:rPr>
              <a:t>Кэкст</a:t>
            </a:r>
            <a:r>
              <a:rPr lang="ru-RU" b="1" dirty="0">
                <a:solidFill>
                  <a:srgbClr val="FF3300"/>
                </a:solidFill>
              </a:rPr>
              <a:t> · </a:t>
            </a:r>
            <a:r>
              <a:rPr lang="ru-RU" b="1" dirty="0" err="1">
                <a:solidFill>
                  <a:srgbClr val="FF3300"/>
                </a:solidFill>
              </a:rPr>
              <a:t>Кинт</a:t>
            </a:r>
            <a:endParaRPr lang="ru-RU" b="1" dirty="0">
              <a:solidFill>
                <a:srgbClr val="FF3300"/>
              </a:solidFill>
            </a:endParaRPr>
          </a:p>
          <a:p>
            <a:pPr eaLnBrk="0" hangingPunct="0">
              <a:spcBef>
                <a:spcPct val="50000"/>
              </a:spcBef>
            </a:pPr>
            <a:endParaRPr lang="ru-RU" dirty="0"/>
          </a:p>
        </p:txBody>
      </p:sp>
      <p:sp>
        <p:nvSpPr>
          <p:cNvPr id="15370" name="Rectangle 114"/>
          <p:cNvSpPr>
            <a:spLocks noChangeArrowheads="1"/>
          </p:cNvSpPr>
          <p:nvPr/>
        </p:nvSpPr>
        <p:spPr bwMode="auto">
          <a:xfrm>
            <a:off x="304800" y="609600"/>
            <a:ext cx="8943975" cy="1200329"/>
          </a:xfrm>
          <a:prstGeom prst="rect">
            <a:avLst/>
          </a:prstGeom>
          <a:noFill/>
          <a:ln w="9525">
            <a:noFill/>
            <a:miter lim="800000"/>
            <a:headEnd/>
            <a:tailEnd/>
          </a:ln>
        </p:spPr>
        <p:txBody>
          <a:bodyPr wrap="square">
            <a:spAutoFit/>
          </a:bodyPr>
          <a:lstStyle/>
          <a:p>
            <a:r>
              <a:rPr lang="ru-RU" dirty="0"/>
              <a:t>Частными технико-экономическими показателями использования основных средств </a:t>
            </a:r>
          </a:p>
          <a:p>
            <a:r>
              <a:rPr lang="ru-RU" dirty="0"/>
              <a:t>являются показатели использования оборудования и производственных площадей </a:t>
            </a:r>
          </a:p>
        </p:txBody>
      </p:sp>
      <p:graphicFrame>
        <p:nvGraphicFramePr>
          <p:cNvPr id="155833" name="Group 185"/>
          <p:cNvGraphicFramePr>
            <a:graphicFrameLocks noGrp="1"/>
          </p:cNvGraphicFramePr>
          <p:nvPr/>
        </p:nvGraphicFramePr>
        <p:xfrm>
          <a:off x="533400" y="4419600"/>
          <a:ext cx="7799388" cy="1825944"/>
        </p:xfrm>
        <a:graphic>
          <a:graphicData uri="http://schemas.openxmlformats.org/drawingml/2006/table">
            <a:tbl>
              <a:tblPr/>
              <a:tblGrid>
                <a:gridCol w="777875"/>
                <a:gridCol w="485775"/>
                <a:gridCol w="6535738"/>
              </a:tblGrid>
              <a:tr h="39528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800" b="0" i="0" u="none" strike="noStrike" cap="none" normalizeH="0" baseline="0" dirty="0" smtClean="0">
                          <a:ln>
                            <a:noFill/>
                          </a:ln>
                          <a:solidFill>
                            <a:schemeClr val="tx1"/>
                          </a:solidFill>
                          <a:effectLst/>
                          <a:latin typeface="Times New Roman" pitchFamily="18" charset="0"/>
                          <a:cs typeface="Times New Roman" pitchFamily="18" charset="0"/>
                        </a:rPr>
                        <a:t>Т</a:t>
                      </a:r>
                      <a:r>
                        <a:rPr kumimoji="0" lang="ru-RU" sz="1800" b="0" i="0" u="none" strike="noStrike" cap="none" normalizeH="0" baseline="-30000" dirty="0" smtClean="0">
                          <a:ln>
                            <a:noFill/>
                          </a:ln>
                          <a:solidFill>
                            <a:schemeClr val="tx1"/>
                          </a:solidFill>
                          <a:effectLst/>
                          <a:latin typeface="Times New Roman" pitchFamily="18" charset="0"/>
                          <a:cs typeface="Times New Roman" pitchFamily="18" charset="0"/>
                        </a:rPr>
                        <a:t>Ф</a:t>
                      </a:r>
                      <a:endParaRPr kumimoji="0" lang="ru-RU" sz="1800" b="0" i="0" u="none" strike="noStrike" cap="none" normalizeH="0" baseline="0" dirty="0" smtClean="0">
                        <a:ln>
                          <a:noFill/>
                        </a:ln>
                        <a:solidFill>
                          <a:schemeClr val="tx1"/>
                        </a:solidFill>
                        <a:effectLst/>
                        <a:latin typeface="Times New Roman" pitchFamily="18" charset="0"/>
                      </a:endParaRPr>
                    </a:p>
                  </a:txBody>
                  <a:tcPr horzOverflow="overflow">
                    <a:lnL cap="flat">
                      <a:noFill/>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800" b="0" i="0" u="none" strike="noStrike" cap="none" normalizeH="0" baseline="0" dirty="0" smtClean="0">
                          <a:ln>
                            <a:noFill/>
                          </a:ln>
                          <a:solidFill>
                            <a:schemeClr val="tx1"/>
                          </a:solidFill>
                          <a:effectLst/>
                          <a:latin typeface="Times New Roman" pitchFamily="18" charset="0"/>
                          <a:cs typeface="Times New Roman" pitchFamily="18" charset="0"/>
                        </a:rPr>
                        <a:t> −</a:t>
                      </a:r>
                      <a:endParaRPr kumimoji="0" lang="ru-RU" sz="1800" b="0" i="0" u="none" strike="noStrike" cap="none" normalizeH="0" baseline="0" dirty="0" smtClean="0">
                        <a:ln>
                          <a:noFill/>
                        </a:ln>
                        <a:solidFill>
                          <a:schemeClr val="tx1"/>
                        </a:solidFill>
                        <a:effectLst/>
                        <a:latin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800" b="0" i="0" u="none" strike="noStrike" cap="none" normalizeH="0" baseline="0" smtClean="0">
                          <a:ln>
                            <a:noFill/>
                          </a:ln>
                          <a:solidFill>
                            <a:schemeClr val="tx1"/>
                          </a:solidFill>
                          <a:effectLst/>
                          <a:latin typeface="Times New Roman" pitchFamily="18" charset="0"/>
                          <a:cs typeface="Times New Roman" pitchFamily="18" charset="0"/>
                        </a:rPr>
                        <a:t>время фактической работы оборудования;</a:t>
                      </a:r>
                      <a:endParaRPr kumimoji="0" lang="ru-RU" sz="1800" b="0"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chemeClr val="tx1"/>
                      </a:solidFill>
                      <a:prstDash val="solid"/>
                      <a:round/>
                      <a:headEnd type="none" w="med" len="med"/>
                      <a:tailEnd type="none" w="med" len="med"/>
                    </a:lnL>
                    <a:lnR cap="flat">
                      <a:noFill/>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9528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800" b="0" i="0" u="none" strike="noStrike" cap="none" normalizeH="0" baseline="0" smtClean="0">
                          <a:ln>
                            <a:noFill/>
                          </a:ln>
                          <a:solidFill>
                            <a:schemeClr val="tx1"/>
                          </a:solidFill>
                          <a:effectLst/>
                          <a:latin typeface="Times New Roman" pitchFamily="18" charset="0"/>
                          <a:cs typeface="Times New Roman" pitchFamily="18" charset="0"/>
                        </a:rPr>
                        <a:t>Т</a:t>
                      </a:r>
                      <a:r>
                        <a:rPr kumimoji="0" lang="ru-RU" sz="1800" b="0" i="0" u="none" strike="noStrike" cap="none" normalizeH="0" baseline="-30000" smtClean="0">
                          <a:ln>
                            <a:noFill/>
                          </a:ln>
                          <a:solidFill>
                            <a:schemeClr val="tx1"/>
                          </a:solidFill>
                          <a:effectLst/>
                          <a:latin typeface="Times New Roman" pitchFamily="18" charset="0"/>
                          <a:cs typeface="Times New Roman" pitchFamily="18" charset="0"/>
                        </a:rPr>
                        <a:t>mах</a:t>
                      </a:r>
                      <a:endParaRPr kumimoji="0" lang="ru-RU" sz="1800" b="0" i="0" u="none" strike="noStrike" cap="none" normalizeH="0" baseline="0" smtClean="0">
                        <a:ln>
                          <a:noFill/>
                        </a:ln>
                        <a:solidFill>
                          <a:schemeClr val="tx1"/>
                        </a:solidFill>
                        <a:effectLst/>
                        <a:latin typeface="Times New Roman" pitchFamily="18" charset="0"/>
                      </a:endParaRPr>
                    </a:p>
                  </a:txBody>
                  <a:tcPr horzOverflow="overflow">
                    <a:lnL cap="flat">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800" b="0" i="0" u="none" strike="noStrike" cap="none" normalizeH="0" baseline="0" dirty="0" smtClean="0">
                          <a:ln>
                            <a:noFill/>
                          </a:ln>
                          <a:solidFill>
                            <a:schemeClr val="tx1"/>
                          </a:solidFill>
                          <a:effectLst/>
                          <a:latin typeface="Times New Roman" pitchFamily="18" charset="0"/>
                          <a:cs typeface="Times New Roman" pitchFamily="18" charset="0"/>
                        </a:rPr>
                        <a:t> −</a:t>
                      </a:r>
                      <a:endParaRPr kumimoji="0" lang="ru-RU" sz="1800" b="0" i="0" u="none" strike="noStrike" cap="none" normalizeH="0" baseline="0" dirty="0" smtClean="0">
                        <a:ln>
                          <a:noFill/>
                        </a:ln>
                        <a:solidFill>
                          <a:schemeClr val="tx1"/>
                        </a:solidFill>
                        <a:effectLst/>
                        <a:latin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800" b="0" i="0" u="none" strike="noStrike" cap="none" normalizeH="0" baseline="0" dirty="0" smtClean="0">
                          <a:ln>
                            <a:noFill/>
                          </a:ln>
                          <a:solidFill>
                            <a:schemeClr val="tx1"/>
                          </a:solidFill>
                          <a:effectLst/>
                          <a:latin typeface="Times New Roman" pitchFamily="18" charset="0"/>
                          <a:cs typeface="Times New Roman" pitchFamily="18" charset="0"/>
                        </a:rPr>
                        <a:t>максимально возможное время работы оборудования;</a:t>
                      </a:r>
                      <a:endParaRPr kumimoji="0" lang="ru-RU" sz="1800" b="0" i="0" u="none" strike="noStrike" cap="none" normalizeH="0" baseline="0" dirty="0" smtClean="0">
                        <a:ln>
                          <a:noFill/>
                        </a:ln>
                        <a:solidFill>
                          <a:schemeClr val="tx1"/>
                        </a:solidFill>
                        <a:effectLst/>
                        <a:latin typeface="Times New Roman" pitchFamily="18" charset="0"/>
                      </a:endParaRPr>
                    </a:p>
                  </a:txBody>
                  <a:tcPr horzOverflow="overflow">
                    <a:lnL w="12700" cap="flat" cmpd="sng" algn="ctr">
                      <a:solidFill>
                        <a:schemeClr val="tx1"/>
                      </a:solidFill>
                      <a:prstDash val="solid"/>
                      <a:round/>
                      <a:headEnd type="none" w="med" len="med"/>
                      <a:tailEnd type="none" w="med" len="med"/>
                    </a:lnL>
                    <a:lnR cap="flat">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9528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800" b="0" i="0" u="none" strike="noStrike" cap="none" normalizeH="0" baseline="0" smtClean="0">
                          <a:ln>
                            <a:noFill/>
                          </a:ln>
                          <a:solidFill>
                            <a:schemeClr val="tx1"/>
                          </a:solidFill>
                          <a:effectLst/>
                          <a:latin typeface="Times New Roman" pitchFamily="18" charset="0"/>
                          <a:cs typeface="Times New Roman" pitchFamily="18" charset="0"/>
                        </a:rPr>
                        <a:t>M</a:t>
                      </a:r>
                      <a:r>
                        <a:rPr kumimoji="0" lang="ru-RU" sz="1800" b="0" i="0" u="none" strike="noStrike" cap="none" normalizeH="0" baseline="-30000" smtClean="0">
                          <a:ln>
                            <a:noFill/>
                          </a:ln>
                          <a:solidFill>
                            <a:schemeClr val="tx1"/>
                          </a:solidFill>
                          <a:effectLst/>
                          <a:latin typeface="Times New Roman" pitchFamily="18" charset="0"/>
                          <a:cs typeface="Times New Roman" pitchFamily="18" charset="0"/>
                        </a:rPr>
                        <a:t>ф</a:t>
                      </a:r>
                      <a:endParaRPr kumimoji="0" lang="ru-RU" sz="1800" b="0" i="0" u="none" strike="noStrike" cap="none" normalizeH="0" baseline="0" smtClean="0">
                        <a:ln>
                          <a:noFill/>
                        </a:ln>
                        <a:solidFill>
                          <a:schemeClr val="tx1"/>
                        </a:solidFill>
                        <a:effectLst/>
                        <a:latin typeface="Times New Roman" pitchFamily="18" charset="0"/>
                      </a:endParaRPr>
                    </a:p>
                  </a:txBody>
                  <a:tcPr horzOverflow="overflow">
                    <a:lnL cap="flat">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800" b="0" i="0" u="none" strike="noStrike" cap="none" normalizeH="0" baseline="0" smtClean="0">
                          <a:ln>
                            <a:noFill/>
                          </a:ln>
                          <a:solidFill>
                            <a:schemeClr val="tx1"/>
                          </a:solidFill>
                          <a:effectLst/>
                          <a:latin typeface="Times New Roman" pitchFamily="18" charset="0"/>
                          <a:cs typeface="Times New Roman" pitchFamily="18" charset="0"/>
                        </a:rPr>
                        <a:t> −</a:t>
                      </a:r>
                      <a:endParaRPr kumimoji="0" lang="ru-RU" sz="1800" b="0"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800" b="0" i="0" u="none" strike="noStrike" cap="none" normalizeH="0" baseline="0" dirty="0" smtClean="0">
                          <a:ln>
                            <a:noFill/>
                          </a:ln>
                          <a:solidFill>
                            <a:schemeClr val="tx1"/>
                          </a:solidFill>
                          <a:effectLst/>
                          <a:latin typeface="Times New Roman" pitchFamily="18" charset="0"/>
                          <a:cs typeface="Times New Roman" pitchFamily="18" charset="0"/>
                        </a:rPr>
                        <a:t>фактический выпуск продукции в единицу времени работы оборудования (фактически достигнутая производительность);</a:t>
                      </a:r>
                      <a:endParaRPr kumimoji="0" lang="ru-RU" sz="1800" b="0" i="0" u="none" strike="noStrike" cap="none" normalizeH="0" baseline="0" dirty="0" smtClean="0">
                        <a:ln>
                          <a:noFill/>
                        </a:ln>
                        <a:solidFill>
                          <a:schemeClr val="tx1"/>
                        </a:solidFill>
                        <a:effectLst/>
                        <a:latin typeface="Times New Roman" pitchFamily="18" charset="0"/>
                      </a:endParaRPr>
                    </a:p>
                  </a:txBody>
                  <a:tcPr horzOverflow="overflow">
                    <a:lnL w="12700" cap="flat" cmpd="sng" algn="ctr">
                      <a:solidFill>
                        <a:schemeClr val="tx1"/>
                      </a:solidFill>
                      <a:prstDash val="solid"/>
                      <a:round/>
                      <a:headEnd type="none" w="med" len="med"/>
                      <a:tailEnd type="none" w="med" len="med"/>
                    </a:lnL>
                    <a:lnR cap="flat">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9528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800" b="0" i="0" u="none" strike="noStrike" cap="none" normalizeH="0" baseline="0" smtClean="0">
                          <a:ln>
                            <a:noFill/>
                          </a:ln>
                          <a:solidFill>
                            <a:schemeClr val="tx1"/>
                          </a:solidFill>
                          <a:effectLst/>
                          <a:latin typeface="Times New Roman" pitchFamily="18" charset="0"/>
                          <a:cs typeface="Times New Roman" pitchFamily="18" charset="0"/>
                        </a:rPr>
                        <a:t>М</a:t>
                      </a:r>
                      <a:r>
                        <a:rPr kumimoji="0" lang="ru-RU" sz="1800" b="0" i="0" u="none" strike="noStrike" cap="none" normalizeH="0" baseline="-30000" smtClean="0">
                          <a:ln>
                            <a:noFill/>
                          </a:ln>
                          <a:solidFill>
                            <a:schemeClr val="tx1"/>
                          </a:solidFill>
                          <a:effectLst/>
                          <a:latin typeface="Times New Roman" pitchFamily="18" charset="0"/>
                          <a:cs typeface="Times New Roman" pitchFamily="18" charset="0"/>
                        </a:rPr>
                        <a:t>Т</a:t>
                      </a:r>
                      <a:endParaRPr kumimoji="0" lang="ru-RU" sz="1800" b="0" i="0" u="none" strike="noStrike" cap="none" normalizeH="0" baseline="0" smtClean="0">
                        <a:ln>
                          <a:noFill/>
                        </a:ln>
                        <a:solidFill>
                          <a:schemeClr val="tx1"/>
                        </a:solidFill>
                        <a:effectLst/>
                        <a:latin typeface="Times New Roman" pitchFamily="18" charset="0"/>
                      </a:endParaRPr>
                    </a:p>
                  </a:txBody>
                  <a:tcPr horzOverflow="overflow">
                    <a:lnL cap="flat">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800" b="0" i="0" u="none" strike="noStrike" cap="none" normalizeH="0" baseline="0" smtClean="0">
                          <a:ln>
                            <a:noFill/>
                          </a:ln>
                          <a:solidFill>
                            <a:schemeClr val="tx1"/>
                          </a:solidFill>
                          <a:effectLst/>
                          <a:latin typeface="Times New Roman" pitchFamily="18" charset="0"/>
                          <a:cs typeface="Times New Roman" pitchFamily="18" charset="0"/>
                        </a:rPr>
                        <a:t> −</a:t>
                      </a:r>
                      <a:endParaRPr kumimoji="0" lang="ru-RU" sz="1800" b="0"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800" b="0" i="0" u="none" strike="noStrike" cap="none" normalizeH="0" baseline="0" dirty="0" smtClean="0">
                          <a:ln>
                            <a:noFill/>
                          </a:ln>
                          <a:solidFill>
                            <a:schemeClr val="tx1"/>
                          </a:solidFill>
                          <a:effectLst/>
                          <a:latin typeface="Times New Roman" pitchFamily="18" charset="0"/>
                          <a:cs typeface="Times New Roman" pitchFamily="18" charset="0"/>
                        </a:rPr>
                        <a:t>теоретическая (паспортная) производительность оборудования;</a:t>
                      </a:r>
                      <a:endParaRPr kumimoji="0" lang="ru-RU" sz="1800" b="0" i="0" u="none" strike="noStrike" cap="none" normalizeH="0" baseline="0" dirty="0" smtClean="0">
                        <a:ln>
                          <a:noFill/>
                        </a:ln>
                        <a:solidFill>
                          <a:schemeClr val="tx1"/>
                        </a:solidFill>
                        <a:effectLst/>
                        <a:latin typeface="Times New Roman" pitchFamily="18" charset="0"/>
                      </a:endParaRPr>
                    </a:p>
                  </a:txBody>
                  <a:tcPr horzOverflow="overflow">
                    <a:lnL w="12700" cap="flat" cmpd="sng" algn="ctr">
                      <a:solidFill>
                        <a:schemeClr val="tx1"/>
                      </a:solidFill>
                      <a:prstDash val="solid"/>
                      <a:round/>
                      <a:headEnd type="none" w="med" len="med"/>
                      <a:tailEnd type="none" w="med" len="med"/>
                    </a:lnL>
                    <a:lnR cap="flat">
                      <a:noFill/>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Прямоугольник 1"/>
          <p:cNvSpPr>
            <a:spLocks noChangeArrowheads="1"/>
          </p:cNvSpPr>
          <p:nvPr/>
        </p:nvSpPr>
        <p:spPr bwMode="auto">
          <a:xfrm>
            <a:off x="533400" y="457200"/>
            <a:ext cx="8458200" cy="923330"/>
          </a:xfrm>
          <a:prstGeom prst="rect">
            <a:avLst/>
          </a:prstGeom>
          <a:noFill/>
          <a:ln w="9525">
            <a:noFill/>
            <a:miter lim="800000"/>
            <a:headEnd/>
            <a:tailEnd/>
          </a:ln>
        </p:spPr>
        <p:txBody>
          <a:bodyPr>
            <a:spAutoFit/>
          </a:bodyPr>
          <a:lstStyle/>
          <a:p>
            <a:pPr algn="just"/>
            <a:endParaRPr lang="ru-RU" dirty="0" smtClean="0"/>
          </a:p>
          <a:p>
            <a:pPr algn="just"/>
            <a:endParaRPr lang="ru-RU" dirty="0" smtClean="0"/>
          </a:p>
          <a:p>
            <a:pPr algn="just"/>
            <a:r>
              <a:rPr lang="ru-RU" dirty="0" smtClean="0"/>
              <a:t> </a:t>
            </a:r>
            <a:endParaRPr lang="ru-RU" dirty="0"/>
          </a:p>
        </p:txBody>
      </p:sp>
      <p:sp>
        <p:nvSpPr>
          <p:cNvPr id="6" name="Прямоугольник 5"/>
          <p:cNvSpPr/>
          <p:nvPr/>
        </p:nvSpPr>
        <p:spPr>
          <a:xfrm>
            <a:off x="533400" y="335846"/>
            <a:ext cx="8153400" cy="5632311"/>
          </a:xfrm>
          <a:prstGeom prst="rect">
            <a:avLst/>
          </a:prstGeom>
        </p:spPr>
        <p:txBody>
          <a:bodyPr wrap="square">
            <a:spAutoFit/>
          </a:bodyPr>
          <a:lstStyle/>
          <a:p>
            <a:pPr algn="just"/>
            <a:r>
              <a:rPr lang="en-US" sz="2000" b="1" dirty="0" smtClean="0">
                <a:latin typeface="Times New Roman" pitchFamily="18" charset="0"/>
                <a:cs typeface="Times New Roman" pitchFamily="18" charset="0"/>
              </a:rPr>
              <a:t>Management of the processes of using fixed production assets: the main goals and methods of managing these processes</a:t>
            </a:r>
            <a:r>
              <a:rPr lang="en-US" sz="2000" b="1" dirty="0" smtClean="0">
                <a:latin typeface="Times New Roman" pitchFamily="18" charset="0"/>
                <a:cs typeface="Times New Roman" pitchFamily="18" charset="0"/>
              </a:rPr>
              <a:t>.</a:t>
            </a:r>
            <a:endParaRPr lang="ru-RU" sz="2000" b="1" dirty="0" smtClean="0">
              <a:latin typeface="Times New Roman" pitchFamily="18" charset="0"/>
              <a:cs typeface="Times New Roman" pitchFamily="18" charset="0"/>
            </a:endParaRPr>
          </a:p>
          <a:p>
            <a:pPr algn="just"/>
            <a:endParaRPr lang="en-US" sz="2000" b="1" dirty="0" smtClean="0">
              <a:latin typeface="Times New Roman" pitchFamily="18" charset="0"/>
              <a:cs typeface="Times New Roman" pitchFamily="18" charset="0"/>
            </a:endParaRPr>
          </a:p>
          <a:p>
            <a:pPr marL="342900" indent="-342900" algn="just">
              <a:buAutoNum type="arabicPeriod"/>
            </a:pPr>
            <a:r>
              <a:rPr lang="en-US" sz="2000" b="1" dirty="0" smtClean="0">
                <a:latin typeface="Times New Roman" pitchFamily="18" charset="0"/>
                <a:cs typeface="Times New Roman" pitchFamily="18" charset="0"/>
              </a:rPr>
              <a:t>Prevention </a:t>
            </a:r>
            <a:r>
              <a:rPr lang="en-US" sz="2000" b="1" dirty="0" smtClean="0">
                <a:latin typeface="Times New Roman" pitchFamily="18" charset="0"/>
                <a:cs typeface="Times New Roman" pitchFamily="18" charset="0"/>
              </a:rPr>
              <a:t>of excessive obsolescence of fixed assets, especially their active part, as this can lead to negative economic consequences for the enterprise in the form of an increase in production costs relative to enterprises with new equipment. </a:t>
            </a:r>
            <a:endParaRPr lang="ru-RU" sz="2000" b="1" dirty="0" smtClean="0">
              <a:latin typeface="Times New Roman" pitchFamily="18" charset="0"/>
              <a:cs typeface="Times New Roman" pitchFamily="18" charset="0"/>
            </a:endParaRPr>
          </a:p>
          <a:p>
            <a:pPr marL="342900" indent="-342900" algn="just">
              <a:buAutoNum type="arabicPeriod"/>
            </a:pPr>
            <a:endParaRPr lang="ru-RU" sz="2000" b="1" dirty="0" smtClean="0">
              <a:latin typeface="Times New Roman" pitchFamily="18" charset="0"/>
              <a:cs typeface="Times New Roman" pitchFamily="18" charset="0"/>
            </a:endParaRPr>
          </a:p>
          <a:p>
            <a:pPr marL="342900" indent="-342900" algn="just">
              <a:buAutoNum type="arabicPeriod"/>
            </a:pPr>
            <a:r>
              <a:rPr lang="en-US" sz="2000" b="1" dirty="0" smtClean="0">
                <a:latin typeface="Times New Roman" pitchFamily="18" charset="0"/>
                <a:cs typeface="Times New Roman" pitchFamily="18" charset="0"/>
              </a:rPr>
              <a:t> </a:t>
            </a:r>
            <a:r>
              <a:rPr lang="en-US" sz="2000" b="1" dirty="0" smtClean="0">
                <a:latin typeface="Times New Roman" pitchFamily="18" charset="0"/>
                <a:cs typeface="Times New Roman" pitchFamily="18" charset="0"/>
              </a:rPr>
              <a:t>Avoiding excessive physical aging of equipment. To do this, it is necessary to find investments in a timely manner to upgrade and replace worn-out equipment. </a:t>
            </a:r>
            <a:endParaRPr lang="ru-RU" sz="2000" b="1" dirty="0" smtClean="0">
              <a:latin typeface="Times New Roman" pitchFamily="18" charset="0"/>
              <a:cs typeface="Times New Roman" pitchFamily="18" charset="0"/>
            </a:endParaRPr>
          </a:p>
          <a:p>
            <a:pPr marL="342900" indent="-342900" algn="just">
              <a:buAutoNum type="arabicPeriod"/>
            </a:pPr>
            <a:endParaRPr lang="ru-RU" sz="2000" b="1" dirty="0" smtClean="0">
              <a:latin typeface="Times New Roman" pitchFamily="18" charset="0"/>
              <a:cs typeface="Times New Roman" pitchFamily="18" charset="0"/>
            </a:endParaRPr>
          </a:p>
          <a:p>
            <a:pPr marL="342900" indent="-342900" algn="just">
              <a:buAutoNum type="arabicPeriod"/>
            </a:pPr>
            <a:r>
              <a:rPr lang="en-US" sz="2000" b="1" dirty="0" smtClean="0">
                <a:latin typeface="Times New Roman" pitchFamily="18" charset="0"/>
                <a:cs typeface="Times New Roman" pitchFamily="18" charset="0"/>
              </a:rPr>
              <a:t>Reducing </a:t>
            </a:r>
            <a:r>
              <a:rPr lang="en-US" sz="2000" b="1" dirty="0" smtClean="0">
                <a:latin typeface="Times New Roman" pitchFamily="18" charset="0"/>
                <a:cs typeface="Times New Roman" pitchFamily="18" charset="0"/>
              </a:rPr>
              <a:t>losses from inflation. In conditions of inflation, problems and difficulties arise due to the depreciation of the depreciation fund. </a:t>
            </a:r>
            <a:endParaRPr lang="ru-RU" sz="2000" b="1" dirty="0" smtClean="0">
              <a:latin typeface="Times New Roman" pitchFamily="18" charset="0"/>
              <a:cs typeface="Times New Roman" pitchFamily="18" charset="0"/>
            </a:endParaRPr>
          </a:p>
          <a:p>
            <a:pPr marL="342900" indent="-342900" algn="just">
              <a:buAutoNum type="arabicPeriod"/>
            </a:pPr>
            <a:endParaRPr lang="ru-RU" sz="2000" b="1" dirty="0" smtClean="0">
              <a:latin typeface="Times New Roman" pitchFamily="18" charset="0"/>
              <a:cs typeface="Times New Roman" pitchFamily="18" charset="0"/>
            </a:endParaRPr>
          </a:p>
          <a:p>
            <a:pPr marL="342900" indent="-342900" algn="just">
              <a:buAutoNum type="arabicPeriod"/>
            </a:pPr>
            <a:r>
              <a:rPr lang="en-US" sz="2000" b="1" dirty="0" smtClean="0">
                <a:latin typeface="Times New Roman" pitchFamily="18" charset="0"/>
                <a:cs typeface="Times New Roman" pitchFamily="18" charset="0"/>
              </a:rPr>
              <a:t>Effective </a:t>
            </a:r>
            <a:r>
              <a:rPr lang="en-US" sz="2000" b="1" dirty="0" smtClean="0">
                <a:latin typeface="Times New Roman" pitchFamily="18" charset="0"/>
                <a:cs typeface="Times New Roman" pitchFamily="18" charset="0"/>
              </a:rPr>
              <a:t>use of fixed assets. The scale of production, the amount of costs for manufactured products, labor productivity of workers and much more depend on the degree of application of OPF</a:t>
            </a:r>
            <a:r>
              <a:rPr lang="en-US" dirty="0" smtClean="0"/>
              <a:t>.</a:t>
            </a:r>
            <a:endParaRPr lang="ru-RU" dirty="0"/>
          </a:p>
        </p:txBody>
      </p:sp>
    </p:spTree>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Официальная">
  <a:themeElements>
    <a:clrScheme name="Официальная">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Официальная">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Официальная">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Civic</Template>
  <TotalTime>0</TotalTime>
  <Words>1461</Words>
  <PresentationFormat>Экран (4:3)</PresentationFormat>
  <Paragraphs>204</Paragraphs>
  <Slides>14</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14</vt:i4>
      </vt:variant>
    </vt:vector>
  </HeadingPairs>
  <TitlesOfParts>
    <vt:vector size="15" baseType="lpstr">
      <vt:lpstr>Официальная</vt:lpstr>
      <vt:lpstr>Fixed capital of the enterprise</vt:lpstr>
      <vt:lpstr>Слайд 2</vt:lpstr>
      <vt:lpstr>Слайд 3</vt:lpstr>
      <vt:lpstr>Слайд 4</vt:lpstr>
      <vt:lpstr>Слайд 5</vt:lpstr>
      <vt:lpstr>Слайд 6</vt:lpstr>
      <vt:lpstr>Слайд 7</vt:lpstr>
      <vt:lpstr>Слайд 8</vt:lpstr>
      <vt:lpstr>Слайд 9</vt:lpstr>
      <vt:lpstr>Слайд 10</vt:lpstr>
      <vt:lpstr>Слайд 11</vt:lpstr>
      <vt:lpstr>Слайд 12</vt:lpstr>
      <vt:lpstr>Слайд 13</vt:lpstr>
      <vt:lpstr>Слайд 14</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Fixed capital of the enterprise</dc:title>
  <dc:creator>Алия Кабдулшарипова</dc:creator>
  <cp:lastModifiedBy>User</cp:lastModifiedBy>
  <cp:revision>1</cp:revision>
  <dcterms:created xsi:type="dcterms:W3CDTF">2021-09-01T08:56:21Z</dcterms:created>
  <dcterms:modified xsi:type="dcterms:W3CDTF">2021-09-01T17:13:38Z</dcterms:modified>
</cp:coreProperties>
</file>